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7" r:id="rId3"/>
    <p:sldId id="257" r:id="rId4"/>
    <p:sldId id="258" r:id="rId5"/>
    <p:sldId id="260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16" r:id="rId29"/>
    <p:sldId id="304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09" r:id="rId38"/>
  </p:sldIdLst>
  <p:sldSz cx="10693400" cy="7556500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7" autoAdjust="0"/>
    <p:restoredTop sz="94660"/>
  </p:normalViewPr>
  <p:slideViewPr>
    <p:cSldViewPr>
      <p:cViewPr varScale="1">
        <p:scale>
          <a:sx n="89" d="100"/>
          <a:sy n="89" d="100"/>
        </p:scale>
        <p:origin x="21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42" cy="345856"/>
          </a:xfrm>
          <a:prstGeom prst="rect">
            <a:avLst/>
          </a:prstGeom>
        </p:spPr>
        <p:txBody>
          <a:bodyPr vert="horz" lIns="84710" tIns="42355" rIns="84710" bIns="42355" rtlCol="0"/>
          <a:lstStyle>
            <a:lvl1pPr algn="l">
              <a:defRPr sz="11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75685" y="0"/>
            <a:ext cx="4340054" cy="345856"/>
          </a:xfrm>
          <a:prstGeom prst="rect">
            <a:avLst/>
          </a:prstGeom>
        </p:spPr>
        <p:txBody>
          <a:bodyPr vert="horz" lIns="84710" tIns="42355" rIns="84710" bIns="42355" rtlCol="0"/>
          <a:lstStyle>
            <a:lvl1pPr algn="r">
              <a:defRPr sz="1100"/>
            </a:lvl1pPr>
          </a:lstStyle>
          <a:p>
            <a:fld id="{3AA2EA23-1537-4BC6-BFC9-3C913D9728E3}" type="datetimeFigureOut">
              <a:rPr lang="tr-TR" smtClean="0"/>
              <a:t>30.05.2019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42308"/>
            <a:ext cx="4341542" cy="345855"/>
          </a:xfrm>
          <a:prstGeom prst="rect">
            <a:avLst/>
          </a:prstGeom>
        </p:spPr>
        <p:txBody>
          <a:bodyPr vert="horz" lIns="84710" tIns="42355" rIns="84710" bIns="42355" rtlCol="0" anchor="b"/>
          <a:lstStyle>
            <a:lvl1pPr algn="l">
              <a:defRPr sz="11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75685" y="6542308"/>
            <a:ext cx="4340054" cy="345855"/>
          </a:xfrm>
          <a:prstGeom prst="rect">
            <a:avLst/>
          </a:prstGeom>
        </p:spPr>
        <p:txBody>
          <a:bodyPr vert="horz" lIns="84710" tIns="42355" rIns="84710" bIns="42355" rtlCol="0" anchor="b"/>
          <a:lstStyle>
            <a:lvl1pPr algn="r">
              <a:defRPr sz="1100"/>
            </a:lvl1pPr>
          </a:lstStyle>
          <a:p>
            <a:fld id="{441F1D95-D1D9-4D8C-933A-174601D20F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80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1AC4E-BB2C-45CA-BD40-0536B198404C}" type="datetimeFigureOut">
              <a:rPr lang="tr-TR" smtClean="0"/>
              <a:t>30.05.2019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363913" y="860425"/>
            <a:ext cx="329088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7DA17-4E68-4760-8851-A0B581D3C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78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7DA17-4E68-4760-8851-A0B581D3C9F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548" y="2770719"/>
            <a:ext cx="7718861" cy="2493249"/>
          </a:xfrm>
        </p:spPr>
        <p:txBody>
          <a:bodyPr anchor="b">
            <a:normAutofit/>
          </a:bodyPr>
          <a:lstStyle>
            <a:lvl1pPr>
              <a:defRPr sz="59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1548" y="5263966"/>
            <a:ext cx="7718861" cy="124099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7093" y="4761276"/>
            <a:ext cx="1631928" cy="861407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066" y="4990884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85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671689"/>
            <a:ext cx="7708960" cy="3434516"/>
          </a:xfrm>
        </p:spPr>
        <p:txBody>
          <a:bodyPr anchor="ctr">
            <a:normAutofit/>
          </a:bodyPr>
          <a:lstStyle>
            <a:lvl1pPr algn="l">
              <a:defRPr sz="5289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797513"/>
            <a:ext cx="7708960" cy="171433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3489044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4562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61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89" y="671689"/>
            <a:ext cx="7144823" cy="3190522"/>
          </a:xfrm>
        </p:spPr>
        <p:txBody>
          <a:bodyPr anchor="ctr">
            <a:normAutofit/>
          </a:bodyPr>
          <a:lstStyle>
            <a:lvl1pPr algn="l">
              <a:defRPr sz="5289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5345" y="3862211"/>
            <a:ext cx="6611908" cy="41980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4797513"/>
            <a:ext cx="7708960" cy="171433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8" y="3489044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4562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114726" y="714005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3816" y="3201217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3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686757"/>
            <a:ext cx="7708960" cy="3002376"/>
          </a:xfrm>
        </p:spPr>
        <p:txBody>
          <a:bodyPr anchor="b">
            <a:normAutofit/>
          </a:bodyPr>
          <a:lstStyle>
            <a:lvl1pPr algn="l">
              <a:defRPr sz="5289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09356"/>
            <a:ext cx="7708960" cy="8039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61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58889" y="671689"/>
            <a:ext cx="7144823" cy="3190522"/>
          </a:xfrm>
        </p:spPr>
        <p:txBody>
          <a:bodyPr anchor="ctr">
            <a:normAutofit/>
          </a:bodyPr>
          <a:lstStyle>
            <a:lvl1pPr algn="l">
              <a:defRPr sz="5289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6" y="4785783"/>
            <a:ext cx="7821586" cy="9235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5">
                <a:solidFill>
                  <a:schemeClr val="accent1"/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6" y="5709356"/>
            <a:ext cx="7821586" cy="8039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2114726" y="714005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3816" y="3201217"/>
            <a:ext cx="534809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/>
          <a:p>
            <a:pPr lvl="0"/>
            <a:r>
              <a:rPr lang="en-US" sz="881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60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8" y="691310"/>
            <a:ext cx="7708959" cy="3173355"/>
          </a:xfrm>
        </p:spPr>
        <p:txBody>
          <a:bodyPr anchor="ctr">
            <a:normAutofit/>
          </a:bodyPr>
          <a:lstStyle>
            <a:lvl1pPr algn="l">
              <a:defRPr sz="5289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1547" y="4785783"/>
            <a:ext cx="7708960" cy="9235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5">
                <a:solidFill>
                  <a:schemeClr val="accent1"/>
                </a:solidFill>
              </a:defRPr>
            </a:lvl1pPr>
            <a:lvl2pPr marL="503789" indent="0">
              <a:buFontTx/>
              <a:buNone/>
              <a:defRPr/>
            </a:lvl2pPr>
            <a:lvl3pPr marL="1007577" indent="0">
              <a:buFontTx/>
              <a:buNone/>
              <a:defRPr/>
            </a:lvl3pPr>
            <a:lvl4pPr marL="1511366" indent="0">
              <a:buFontTx/>
              <a:buNone/>
              <a:defRPr/>
            </a:lvl4pPr>
            <a:lvl5pPr marL="2015155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709356"/>
            <a:ext cx="7708960" cy="8039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01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92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4065" y="691309"/>
            <a:ext cx="1936754" cy="582198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548" y="691309"/>
            <a:ext cx="5515507" cy="582198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003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72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5" y="687677"/>
            <a:ext cx="7705702" cy="141135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547" y="2350911"/>
            <a:ext cx="7708960" cy="416238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4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2285860"/>
            <a:ext cx="7708960" cy="1618400"/>
          </a:xfrm>
        </p:spPr>
        <p:txBody>
          <a:bodyPr anchor="b"/>
          <a:lstStyle>
            <a:lvl1pPr algn="l">
              <a:defRPr sz="4408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3946172"/>
            <a:ext cx="7708960" cy="948033"/>
          </a:xfrm>
        </p:spPr>
        <p:txBody>
          <a:bodyPr anchor="t"/>
          <a:lstStyle>
            <a:lvl1pPr marL="0" indent="0" algn="l">
              <a:buNone/>
              <a:defRPr sz="220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3489044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3574562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67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548" y="2354334"/>
            <a:ext cx="3739335" cy="415111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684" y="2354334"/>
            <a:ext cx="3738823" cy="415111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868021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203" y="2453412"/>
            <a:ext cx="3361680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1546" y="3088368"/>
            <a:ext cx="3739336" cy="342202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559" y="2449855"/>
            <a:ext cx="3360093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483" y="3084811"/>
            <a:ext cx="3737170" cy="342202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853" y="868021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75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04" y="687677"/>
            <a:ext cx="7705703" cy="141135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21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45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491523"/>
            <a:ext cx="3075152" cy="1075751"/>
          </a:xfrm>
        </p:spPr>
        <p:txBody>
          <a:bodyPr anchor="b"/>
          <a:lstStyle>
            <a:lvl1pPr algn="l">
              <a:defRPr sz="2204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253" y="491525"/>
            <a:ext cx="4433254" cy="596648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1761435"/>
            <a:ext cx="3075152" cy="4696573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783631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6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547" y="5289550"/>
            <a:ext cx="7708960" cy="624461"/>
          </a:xfrm>
        </p:spPr>
        <p:txBody>
          <a:bodyPr anchor="b">
            <a:normAutofit/>
          </a:bodyPr>
          <a:lstStyle>
            <a:lvl1pPr algn="l">
              <a:defRPr sz="2645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1547" y="699637"/>
            <a:ext cx="7708960" cy="424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1547" y="5914012"/>
            <a:ext cx="7708960" cy="543997"/>
          </a:xfrm>
        </p:spPr>
        <p:txBody>
          <a:bodyPr>
            <a:normAutofit/>
          </a:bodyPr>
          <a:lstStyle>
            <a:lvl1pPr marL="0" indent="0">
              <a:buNone/>
              <a:defRPr sz="1322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8" y="5410820"/>
            <a:ext cx="1588522" cy="55974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7853" y="5490625"/>
            <a:ext cx="684099" cy="40231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10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883"/>
            <a:ext cx="2316903" cy="7314785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3881" y="314"/>
            <a:ext cx="2283074" cy="7550955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3868" cy="7556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804" y="687677"/>
            <a:ext cx="7705703" cy="1411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547" y="2350911"/>
            <a:ext cx="7708960" cy="4282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9390" y="6759960"/>
            <a:ext cx="896239" cy="40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546" y="6760753"/>
            <a:ext cx="66851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97853" y="868021"/>
            <a:ext cx="684099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4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3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503789" rtl="0" eaLnBrk="1" latinLnBrk="0" hangingPunct="1">
        <a:spcBef>
          <a:spcPct val="0"/>
        </a:spcBef>
        <a:buNone/>
        <a:defRPr sz="3967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42" indent="-377842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657" indent="-314868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472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260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049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0838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4626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8415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2204" indent="-251894" algn="l" defTabSz="503789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503789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46100" y="1380102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2019 SINAVLA ÖĞRENCİ ALAN ORTAÖĞRETİM KURUMLARINA İLİŞKİN MERKEZİ SINAV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2787650"/>
            <a:ext cx="2982766" cy="298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3716788" y="6762465"/>
            <a:ext cx="28600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2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YOZGAT İL MİLLÎ EĞİTİM MÜDÜRLÜĞÜ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12774" y="490152"/>
            <a:ext cx="8034526" cy="1011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689100" y="2190945"/>
            <a:ext cx="8709660" cy="421705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0520" marR="116839" indent="-337820">
              <a:lnSpc>
                <a:spcPts val="3170"/>
              </a:lnSpc>
              <a:spcBef>
                <a:spcPts val="200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351155" algn="l"/>
              </a:tabLst>
            </a:pPr>
            <a:r>
              <a:rPr sz="2650" spc="-10" dirty="0">
                <a:latin typeface="Century Gothic"/>
                <a:cs typeface="Century Gothic"/>
              </a:rPr>
              <a:t>1 </a:t>
            </a:r>
            <a:r>
              <a:rPr sz="2650" spc="-5" dirty="0">
                <a:latin typeface="Century Gothic"/>
                <a:cs typeface="Century Gothic"/>
              </a:rPr>
              <a:t>nolu salon </a:t>
            </a:r>
            <a:r>
              <a:rPr sz="2650" dirty="0">
                <a:latin typeface="Century Gothic"/>
                <a:cs typeface="Century Gothic"/>
              </a:rPr>
              <a:t>zemin </a:t>
            </a:r>
            <a:r>
              <a:rPr sz="2650" spc="-15" dirty="0">
                <a:latin typeface="Century Gothic"/>
                <a:cs typeface="Century Gothic"/>
              </a:rPr>
              <a:t>kattan </a:t>
            </a:r>
            <a:r>
              <a:rPr sz="2650" spc="-10" dirty="0">
                <a:latin typeface="Century Gothic"/>
                <a:cs typeface="Century Gothic"/>
              </a:rPr>
              <a:t>başlamak </a:t>
            </a:r>
            <a:r>
              <a:rPr sz="2650" spc="-5" dirty="0">
                <a:latin typeface="Century Gothic"/>
                <a:cs typeface="Century Gothic"/>
              </a:rPr>
              <a:t>suretiyle üst</a:t>
            </a:r>
            <a:r>
              <a:rPr sz="2650" spc="-409" dirty="0">
                <a:latin typeface="Century Gothic"/>
                <a:cs typeface="Century Gothic"/>
              </a:rPr>
              <a:t> </a:t>
            </a:r>
            <a:r>
              <a:rPr sz="2650" spc="-5" dirty="0">
                <a:latin typeface="Century Gothic"/>
                <a:cs typeface="Century Gothic"/>
              </a:rPr>
              <a:t>katlara  </a:t>
            </a:r>
            <a:r>
              <a:rPr sz="2650" spc="-10" dirty="0">
                <a:latin typeface="Century Gothic"/>
                <a:cs typeface="Century Gothic"/>
              </a:rPr>
              <a:t>doğru artarak devam</a:t>
            </a:r>
            <a:r>
              <a:rPr sz="2650" spc="-100" dirty="0">
                <a:latin typeface="Century Gothic"/>
                <a:cs typeface="Century Gothic"/>
              </a:rPr>
              <a:t> </a:t>
            </a:r>
            <a:r>
              <a:rPr sz="2650" spc="-10" dirty="0">
                <a:latin typeface="Century Gothic"/>
                <a:cs typeface="Century Gothic"/>
              </a:rPr>
              <a:t>edecektir.</a:t>
            </a:r>
            <a:endParaRPr sz="2650" dirty="0">
              <a:latin typeface="Century Gothic"/>
              <a:cs typeface="Century Gothic"/>
            </a:endParaRPr>
          </a:p>
          <a:p>
            <a:pPr marL="350520" marR="144780" indent="-337820">
              <a:lnSpc>
                <a:spcPct val="99200"/>
              </a:lnSpc>
              <a:spcBef>
                <a:spcPts val="509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351155" algn="l"/>
              </a:tabLst>
            </a:pPr>
            <a:r>
              <a:rPr sz="2650" spc="-10" dirty="0">
                <a:latin typeface="Century Gothic"/>
                <a:cs typeface="Century Gothic"/>
              </a:rPr>
              <a:t>1 </a:t>
            </a:r>
            <a:r>
              <a:rPr sz="2650" spc="-5" dirty="0">
                <a:latin typeface="Century Gothic"/>
                <a:cs typeface="Century Gothic"/>
              </a:rPr>
              <a:t>nolu sıra </a:t>
            </a:r>
            <a:r>
              <a:rPr sz="2650" spc="-15" dirty="0">
                <a:latin typeface="Century Gothic"/>
                <a:cs typeface="Century Gothic"/>
              </a:rPr>
              <a:t>öğretmen </a:t>
            </a:r>
            <a:r>
              <a:rPr sz="2650" spc="-5" dirty="0">
                <a:latin typeface="Century Gothic"/>
                <a:cs typeface="Century Gothic"/>
              </a:rPr>
              <a:t>masasının </a:t>
            </a:r>
            <a:r>
              <a:rPr sz="2650" spc="-10" dirty="0">
                <a:latin typeface="Century Gothic"/>
                <a:cs typeface="Century Gothic"/>
              </a:rPr>
              <a:t>önünden</a:t>
            </a:r>
            <a:r>
              <a:rPr sz="2650" spc="-250" dirty="0">
                <a:latin typeface="Century Gothic"/>
                <a:cs typeface="Century Gothic"/>
              </a:rPr>
              <a:t> </a:t>
            </a:r>
            <a:r>
              <a:rPr sz="2650" spc="-10" dirty="0">
                <a:latin typeface="Century Gothic"/>
                <a:cs typeface="Century Gothic"/>
              </a:rPr>
              <a:t>başlayacaktır.  </a:t>
            </a:r>
            <a:r>
              <a:rPr sz="2650" spc="-5" dirty="0">
                <a:latin typeface="Century Gothic"/>
                <a:cs typeface="Century Gothic"/>
              </a:rPr>
              <a:t>“S” kuralı </a:t>
            </a:r>
            <a:r>
              <a:rPr sz="2650" spc="-10" dirty="0">
                <a:latin typeface="Century Gothic"/>
                <a:cs typeface="Century Gothic"/>
              </a:rPr>
              <a:t>gereğince kapıya doğru artarak devam  edecektir.</a:t>
            </a:r>
            <a:endParaRPr sz="2650" dirty="0">
              <a:latin typeface="Century Gothic"/>
              <a:cs typeface="Century Gothic"/>
            </a:endParaRPr>
          </a:p>
          <a:p>
            <a:pPr marL="350520" marR="5080" indent="-337820">
              <a:lnSpc>
                <a:spcPct val="99400"/>
              </a:lnSpc>
              <a:spcBef>
                <a:spcPts val="630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351155" algn="l"/>
              </a:tabLst>
            </a:pPr>
            <a:r>
              <a:rPr sz="2650" spc="-5" dirty="0">
                <a:latin typeface="Century Gothic"/>
                <a:cs typeface="Century Gothic"/>
              </a:rPr>
              <a:t>Salon </a:t>
            </a:r>
            <a:r>
              <a:rPr sz="2650" spc="-10" dirty="0">
                <a:latin typeface="Century Gothic"/>
                <a:cs typeface="Century Gothic"/>
              </a:rPr>
              <a:t>görevlileri </a:t>
            </a:r>
            <a:r>
              <a:rPr sz="2650" spc="15" dirty="0">
                <a:latin typeface="Century Gothic"/>
                <a:cs typeface="Century Gothic"/>
              </a:rPr>
              <a:t>ile </a:t>
            </a:r>
            <a:r>
              <a:rPr sz="2650" spc="-5" dirty="0">
                <a:latin typeface="Century Gothic"/>
                <a:cs typeface="Century Gothic"/>
              </a:rPr>
              <a:t>sınav </a:t>
            </a:r>
            <a:r>
              <a:rPr sz="2650" spc="-10" dirty="0">
                <a:latin typeface="Century Gothic"/>
                <a:cs typeface="Century Gothic"/>
              </a:rPr>
              <a:t>başlamadan </a:t>
            </a:r>
            <a:r>
              <a:rPr sz="2650" spc="-15" dirty="0">
                <a:latin typeface="Century Gothic"/>
                <a:cs typeface="Century Gothic"/>
              </a:rPr>
              <a:t>en </a:t>
            </a:r>
            <a:r>
              <a:rPr sz="2650" spc="-10" dirty="0">
                <a:latin typeface="Century Gothic"/>
                <a:cs typeface="Century Gothic"/>
              </a:rPr>
              <a:t>az </a:t>
            </a:r>
            <a:r>
              <a:rPr sz="2650" spc="15" dirty="0">
                <a:latin typeface="Century Gothic"/>
                <a:cs typeface="Century Gothic"/>
              </a:rPr>
              <a:t>bir </a:t>
            </a:r>
            <a:r>
              <a:rPr sz="2650" spc="-10" dirty="0">
                <a:latin typeface="Century Gothic"/>
                <a:cs typeface="Century Gothic"/>
              </a:rPr>
              <a:t>saat  önce </a:t>
            </a:r>
            <a:r>
              <a:rPr sz="2650" spc="-5" dirty="0">
                <a:latin typeface="Century Gothic"/>
                <a:cs typeface="Century Gothic"/>
              </a:rPr>
              <a:t>toplantı </a:t>
            </a:r>
            <a:r>
              <a:rPr sz="2650" spc="-10" dirty="0">
                <a:latin typeface="Century Gothic"/>
                <a:cs typeface="Century Gothic"/>
              </a:rPr>
              <a:t>yaparak görev </a:t>
            </a:r>
            <a:r>
              <a:rPr sz="2650" dirty="0">
                <a:latin typeface="Century Gothic"/>
                <a:cs typeface="Century Gothic"/>
              </a:rPr>
              <a:t>ve </a:t>
            </a:r>
            <a:r>
              <a:rPr sz="2650" spc="-10" dirty="0">
                <a:latin typeface="Century Gothic"/>
                <a:cs typeface="Century Gothic"/>
              </a:rPr>
              <a:t>sorumluluklarını  </a:t>
            </a:r>
            <a:r>
              <a:rPr sz="2650" spc="-5" dirty="0">
                <a:latin typeface="Century Gothic"/>
                <a:cs typeface="Century Gothic"/>
              </a:rPr>
              <a:t>açıklayıp, toplantıya </a:t>
            </a:r>
            <a:r>
              <a:rPr sz="2650" spc="-10" dirty="0">
                <a:latin typeface="Century Gothic"/>
                <a:cs typeface="Century Gothic"/>
              </a:rPr>
              <a:t>katılmayan </a:t>
            </a:r>
            <a:r>
              <a:rPr sz="2650" spc="-5" dirty="0">
                <a:latin typeface="Century Gothic"/>
                <a:cs typeface="Century Gothic"/>
              </a:rPr>
              <a:t>salon </a:t>
            </a:r>
            <a:r>
              <a:rPr sz="2650" spc="-10" dirty="0">
                <a:latin typeface="Century Gothic"/>
                <a:cs typeface="Century Gothic"/>
              </a:rPr>
              <a:t>görevlisinin</a:t>
            </a:r>
            <a:r>
              <a:rPr sz="2650" spc="-360" dirty="0">
                <a:latin typeface="Century Gothic"/>
                <a:cs typeface="Century Gothic"/>
              </a:rPr>
              <a:t> </a:t>
            </a:r>
            <a:r>
              <a:rPr sz="2650" dirty="0">
                <a:latin typeface="Century Gothic"/>
                <a:cs typeface="Century Gothic"/>
              </a:rPr>
              <a:t>yerine  </a:t>
            </a:r>
            <a:r>
              <a:rPr sz="2650" spc="-15" dirty="0">
                <a:latin typeface="Century Gothic"/>
                <a:cs typeface="Century Gothic"/>
              </a:rPr>
              <a:t>yedek </a:t>
            </a:r>
            <a:r>
              <a:rPr sz="2650" spc="-10" dirty="0">
                <a:latin typeface="Century Gothic"/>
                <a:cs typeface="Century Gothic"/>
              </a:rPr>
              <a:t>gözetmenlerden görevlendirme</a:t>
            </a:r>
            <a:r>
              <a:rPr sz="2650" spc="-160" dirty="0">
                <a:latin typeface="Century Gothic"/>
                <a:cs typeface="Century Gothic"/>
              </a:rPr>
              <a:t> </a:t>
            </a:r>
            <a:r>
              <a:rPr sz="2650" spc="-10" dirty="0">
                <a:latin typeface="Century Gothic"/>
                <a:cs typeface="Century Gothic"/>
              </a:rPr>
              <a:t>yapılacaktır.</a:t>
            </a:r>
            <a:endParaRPr sz="2650" dirty="0">
              <a:latin typeface="Century Gothic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12774" y="459382"/>
            <a:ext cx="8034526" cy="1011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689100" y="2270096"/>
            <a:ext cx="8747760" cy="423513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0520" marR="273050" indent="-337820">
              <a:lnSpc>
                <a:spcPct val="100400"/>
              </a:lnSpc>
              <a:spcBef>
                <a:spcPts val="8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dirty="0">
                <a:latin typeface="Century Gothic"/>
                <a:cs typeface="Century Gothic"/>
              </a:rPr>
              <a:t>Toplantıya </a:t>
            </a:r>
            <a:r>
              <a:rPr sz="2450" spc="5" dirty="0">
                <a:latin typeface="Century Gothic"/>
                <a:cs typeface="Century Gothic"/>
              </a:rPr>
              <a:t>katılmayan, </a:t>
            </a:r>
            <a:r>
              <a:rPr sz="2450" spc="-5" dirty="0">
                <a:latin typeface="Century Gothic"/>
                <a:cs typeface="Century Gothic"/>
              </a:rPr>
              <a:t>görevine geç </a:t>
            </a:r>
            <a:r>
              <a:rPr sz="2450" dirty="0">
                <a:latin typeface="Century Gothic"/>
                <a:cs typeface="Century Gothic"/>
              </a:rPr>
              <a:t>gelen ve/veya </a:t>
            </a:r>
            <a:r>
              <a:rPr sz="2450" spc="-5" dirty="0">
                <a:latin typeface="Century Gothic"/>
                <a:cs typeface="Century Gothic"/>
              </a:rPr>
              <a:t>cep  </a:t>
            </a:r>
            <a:r>
              <a:rPr sz="2450" dirty="0">
                <a:latin typeface="Century Gothic"/>
                <a:cs typeface="Century Gothic"/>
              </a:rPr>
              <a:t>telefonu </a:t>
            </a:r>
            <a:r>
              <a:rPr sz="2450" spc="5" dirty="0">
                <a:latin typeface="Century Gothic"/>
                <a:cs typeface="Century Gothic"/>
              </a:rPr>
              <a:t>ile sınav </a:t>
            </a:r>
            <a:r>
              <a:rPr sz="2450" dirty="0">
                <a:latin typeface="Century Gothic"/>
                <a:cs typeface="Century Gothic"/>
              </a:rPr>
              <a:t>salonuna </a:t>
            </a:r>
            <a:r>
              <a:rPr sz="2450" spc="-5" dirty="0">
                <a:latin typeface="Century Gothic"/>
                <a:cs typeface="Century Gothic"/>
              </a:rPr>
              <a:t>girmekte </a:t>
            </a:r>
            <a:r>
              <a:rPr sz="2450" spc="5" dirty="0">
                <a:latin typeface="Century Gothic"/>
                <a:cs typeface="Century Gothic"/>
              </a:rPr>
              <a:t>ısrar </a:t>
            </a:r>
            <a:r>
              <a:rPr sz="2450" spc="-5" dirty="0">
                <a:latin typeface="Century Gothic"/>
                <a:cs typeface="Century Gothic"/>
              </a:rPr>
              <a:t>eden </a:t>
            </a:r>
            <a:r>
              <a:rPr sz="2450" spc="5" dirty="0">
                <a:latin typeface="Century Gothic"/>
                <a:cs typeface="Century Gothic"/>
              </a:rPr>
              <a:t>salon  </a:t>
            </a:r>
            <a:r>
              <a:rPr sz="2450" dirty="0">
                <a:latin typeface="Century Gothic"/>
                <a:cs typeface="Century Gothic"/>
              </a:rPr>
              <a:t>görevlisine </a:t>
            </a:r>
            <a:r>
              <a:rPr sz="2450" spc="-10" dirty="0">
                <a:latin typeface="Century Gothic"/>
                <a:cs typeface="Century Gothic"/>
              </a:rPr>
              <a:t>(yedek </a:t>
            </a:r>
            <a:r>
              <a:rPr sz="2450" spc="-5" dirty="0">
                <a:latin typeface="Century Gothic"/>
                <a:cs typeface="Century Gothic"/>
              </a:rPr>
              <a:t>gözetmen </a:t>
            </a:r>
            <a:r>
              <a:rPr sz="2450" dirty="0">
                <a:latin typeface="Century Gothic"/>
                <a:cs typeface="Century Gothic"/>
              </a:rPr>
              <a:t>dâhil) </a:t>
            </a:r>
            <a:r>
              <a:rPr sz="2450" spc="-5" dirty="0">
                <a:latin typeface="Century Gothic"/>
                <a:cs typeface="Century Gothic"/>
              </a:rPr>
              <a:t>görev</a:t>
            </a:r>
            <a:r>
              <a:rPr sz="2450" spc="125" dirty="0">
                <a:latin typeface="Century Gothic"/>
                <a:cs typeface="Century Gothic"/>
              </a:rPr>
              <a:t> </a:t>
            </a:r>
            <a:r>
              <a:rPr sz="2450" dirty="0">
                <a:latin typeface="Century Gothic"/>
                <a:cs typeface="Century Gothic"/>
              </a:rPr>
              <a:t>verilmeyecektir.</a:t>
            </a:r>
          </a:p>
          <a:p>
            <a:pPr marL="350520" marR="5080" indent="-337820">
              <a:lnSpc>
                <a:spcPct val="100099"/>
              </a:lnSpc>
              <a:spcBef>
                <a:spcPts val="58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spc="-5" dirty="0">
                <a:latin typeface="Century Gothic"/>
                <a:cs typeface="Century Gothic"/>
              </a:rPr>
              <a:t>günü,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dirty="0">
                <a:latin typeface="Century Gothic"/>
                <a:cs typeface="Century Gothic"/>
              </a:rPr>
              <a:t>evrak </a:t>
            </a:r>
            <a:r>
              <a:rPr sz="2450" spc="5" dirty="0">
                <a:latin typeface="Century Gothic"/>
                <a:cs typeface="Century Gothic"/>
              </a:rPr>
              <a:t>kutularını /çantalarını il/ilçe sınav  </a:t>
            </a:r>
            <a:r>
              <a:rPr sz="2450" spc="-5" dirty="0">
                <a:latin typeface="Century Gothic"/>
                <a:cs typeface="Century Gothic"/>
              </a:rPr>
              <a:t>evrakı nakil koruma </a:t>
            </a:r>
            <a:r>
              <a:rPr sz="2450" dirty="0">
                <a:latin typeface="Century Gothic"/>
                <a:cs typeface="Century Gothic"/>
              </a:rPr>
              <a:t>görevlilerinden </a:t>
            </a:r>
            <a:r>
              <a:rPr sz="2450" spc="5" dirty="0">
                <a:latin typeface="Century Gothic"/>
                <a:cs typeface="Century Gothic"/>
              </a:rPr>
              <a:t>tutanakla </a:t>
            </a:r>
            <a:r>
              <a:rPr sz="2450" dirty="0">
                <a:latin typeface="Century Gothic"/>
                <a:cs typeface="Century Gothic"/>
              </a:rPr>
              <a:t>teslim </a:t>
            </a:r>
            <a:r>
              <a:rPr sz="2450" spc="5" dirty="0">
                <a:latin typeface="Century Gothic"/>
                <a:cs typeface="Century Gothic"/>
              </a:rPr>
              <a:t>alacak,  </a:t>
            </a:r>
            <a:r>
              <a:rPr sz="2450" spc="10" dirty="0">
                <a:latin typeface="Century Gothic"/>
                <a:cs typeface="Century Gothic"/>
              </a:rPr>
              <a:t>sınavın </a:t>
            </a:r>
            <a:r>
              <a:rPr sz="2450" spc="5" dirty="0">
                <a:latin typeface="Century Gothic"/>
                <a:cs typeface="Century Gothic"/>
              </a:rPr>
              <a:t>başlamasına yarım </a:t>
            </a:r>
            <a:r>
              <a:rPr sz="2450" dirty="0">
                <a:latin typeface="Century Gothic"/>
                <a:cs typeface="Century Gothic"/>
              </a:rPr>
              <a:t>saat </a:t>
            </a:r>
            <a:r>
              <a:rPr sz="2450" spc="5" dirty="0">
                <a:latin typeface="Century Gothic"/>
                <a:cs typeface="Century Gothic"/>
              </a:rPr>
              <a:t>kala sınav </a:t>
            </a:r>
            <a:r>
              <a:rPr sz="2450" dirty="0">
                <a:latin typeface="Century Gothic"/>
                <a:cs typeface="Century Gothic"/>
              </a:rPr>
              <a:t>güvenlik</a:t>
            </a:r>
            <a:r>
              <a:rPr sz="2450" spc="-285" dirty="0">
                <a:latin typeface="Century Gothic"/>
                <a:cs typeface="Century Gothic"/>
              </a:rPr>
              <a:t> </a:t>
            </a:r>
            <a:r>
              <a:rPr sz="2450" spc="5" dirty="0">
                <a:latin typeface="Century Gothic"/>
                <a:cs typeface="Century Gothic"/>
              </a:rPr>
              <a:t>kutularını  açıp </a:t>
            </a:r>
            <a:r>
              <a:rPr sz="2450" spc="-10" dirty="0">
                <a:latin typeface="Century Gothic"/>
                <a:cs typeface="Century Gothic"/>
              </a:rPr>
              <a:t>içindeki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dirty="0">
                <a:latin typeface="Century Gothic"/>
                <a:cs typeface="Century Gothic"/>
              </a:rPr>
              <a:t>güvenlik poşetlerini sayarak </a:t>
            </a:r>
            <a:r>
              <a:rPr sz="2450" spc="-5" dirty="0">
                <a:latin typeface="Century Gothic"/>
                <a:cs typeface="Century Gothic"/>
              </a:rPr>
              <a:t>kontrol  edecek, </a:t>
            </a:r>
            <a:r>
              <a:rPr sz="2450" dirty="0">
                <a:latin typeface="Century Gothic"/>
                <a:cs typeface="Century Gothic"/>
              </a:rPr>
              <a:t>sorun varsa </a:t>
            </a:r>
            <a:r>
              <a:rPr sz="2450" spc="5" dirty="0">
                <a:latin typeface="Century Gothic"/>
                <a:cs typeface="Century Gothic"/>
              </a:rPr>
              <a:t>bölge sınav </a:t>
            </a:r>
            <a:r>
              <a:rPr sz="2450" dirty="0">
                <a:latin typeface="Century Gothic"/>
                <a:cs typeface="Century Gothic"/>
              </a:rPr>
              <a:t>yürütme </a:t>
            </a:r>
            <a:r>
              <a:rPr sz="2450" spc="-5" dirty="0">
                <a:latin typeface="Century Gothic"/>
                <a:cs typeface="Century Gothic"/>
              </a:rPr>
              <a:t>komisyonunun  </a:t>
            </a:r>
            <a:r>
              <a:rPr sz="2450" spc="5" dirty="0">
                <a:latin typeface="Century Gothic"/>
                <a:cs typeface="Century Gothic"/>
              </a:rPr>
              <a:t>talimatına </a:t>
            </a:r>
            <a:r>
              <a:rPr sz="2450" dirty="0">
                <a:latin typeface="Century Gothic"/>
                <a:cs typeface="Century Gothic"/>
              </a:rPr>
              <a:t>göre işlem</a:t>
            </a:r>
            <a:r>
              <a:rPr sz="2450" spc="-70" dirty="0">
                <a:latin typeface="Century Gothic"/>
                <a:cs typeface="Century Gothic"/>
              </a:rPr>
              <a:t> </a:t>
            </a:r>
            <a:r>
              <a:rPr sz="2450" spc="5" dirty="0">
                <a:latin typeface="Century Gothic"/>
                <a:cs typeface="Century Gothic"/>
              </a:rPr>
              <a:t>yapacaktır.</a:t>
            </a:r>
            <a:endParaRPr sz="2450" dirty="0">
              <a:latin typeface="Century Gothic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12774" y="430238"/>
            <a:ext cx="8034526" cy="1011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65807" y="2195387"/>
            <a:ext cx="8592574" cy="461446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0520" marR="66040" indent="-337820">
              <a:lnSpc>
                <a:spcPct val="90200"/>
              </a:lnSpc>
              <a:spcBef>
                <a:spcPts val="38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dirty="0">
                <a:latin typeface="Century Gothic"/>
                <a:cs typeface="Century Gothic"/>
              </a:rPr>
              <a:t>Soru </a:t>
            </a:r>
            <a:r>
              <a:rPr sz="2450" spc="5" dirty="0">
                <a:latin typeface="Century Gothic"/>
                <a:cs typeface="Century Gothic"/>
              </a:rPr>
              <a:t>kitapçığı, </a:t>
            </a:r>
            <a:r>
              <a:rPr sz="2450" spc="-5" dirty="0">
                <a:latin typeface="Century Gothic"/>
                <a:cs typeface="Century Gothic"/>
              </a:rPr>
              <a:t>cevap </a:t>
            </a:r>
            <a:r>
              <a:rPr sz="2450" spc="5" dirty="0">
                <a:latin typeface="Century Gothic"/>
                <a:cs typeface="Century Gothic"/>
              </a:rPr>
              <a:t>kâğıdı </a:t>
            </a:r>
            <a:r>
              <a:rPr sz="2450" dirty="0">
                <a:latin typeface="Century Gothic"/>
                <a:cs typeface="Century Gothic"/>
              </a:rPr>
              <a:t>ve </a:t>
            </a:r>
            <a:r>
              <a:rPr sz="2450" spc="5" dirty="0">
                <a:latin typeface="Century Gothic"/>
                <a:cs typeface="Century Gothic"/>
              </a:rPr>
              <a:t>salon yoklama </a:t>
            </a:r>
            <a:r>
              <a:rPr sz="2450" dirty="0">
                <a:latin typeface="Century Gothic"/>
                <a:cs typeface="Century Gothic"/>
              </a:rPr>
              <a:t>listelerinin  bulunduğu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dirty="0">
                <a:latin typeface="Century Gothic"/>
                <a:cs typeface="Century Gothic"/>
              </a:rPr>
              <a:t>güvenlik poşetleri </a:t>
            </a:r>
            <a:r>
              <a:rPr sz="2450" spc="5" dirty="0">
                <a:latin typeface="Century Gothic"/>
                <a:cs typeface="Century Gothic"/>
              </a:rPr>
              <a:t>salon başkanlarına</a:t>
            </a:r>
            <a:r>
              <a:rPr sz="2450" spc="-145" dirty="0">
                <a:latin typeface="Century Gothic"/>
                <a:cs typeface="Century Gothic"/>
              </a:rPr>
              <a:t> </a:t>
            </a:r>
            <a:r>
              <a:rPr sz="2450" spc="-5" dirty="0">
                <a:latin typeface="Century Gothic"/>
                <a:cs typeface="Century Gothic"/>
              </a:rPr>
              <a:t>imza  </a:t>
            </a:r>
            <a:r>
              <a:rPr sz="2450" dirty="0">
                <a:latin typeface="Century Gothic"/>
                <a:cs typeface="Century Gothic"/>
              </a:rPr>
              <a:t>karşılığında teslim</a:t>
            </a:r>
            <a:r>
              <a:rPr sz="2450" spc="-75" dirty="0">
                <a:latin typeface="Century Gothic"/>
                <a:cs typeface="Century Gothic"/>
              </a:rPr>
              <a:t> </a:t>
            </a:r>
            <a:r>
              <a:rPr sz="2450" spc="-5" dirty="0">
                <a:latin typeface="Century Gothic"/>
                <a:cs typeface="Century Gothic"/>
              </a:rPr>
              <a:t>edilecektir.</a:t>
            </a:r>
            <a:endParaRPr sz="2450" dirty="0">
              <a:latin typeface="Century Gothic"/>
              <a:cs typeface="Century Gothic"/>
            </a:endParaRPr>
          </a:p>
          <a:p>
            <a:pPr marL="350520" marR="91440" indent="-337820">
              <a:lnSpc>
                <a:spcPct val="90100"/>
              </a:lnSpc>
              <a:spcBef>
                <a:spcPts val="590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dirty="0">
                <a:latin typeface="Century Gothic"/>
                <a:cs typeface="Century Gothic"/>
              </a:rPr>
              <a:t>Kimlik </a:t>
            </a:r>
            <a:r>
              <a:rPr sz="2450" spc="5" dirty="0">
                <a:latin typeface="Century Gothic"/>
                <a:cs typeface="Century Gothic"/>
              </a:rPr>
              <a:t>kontrolleri </a:t>
            </a:r>
            <a:r>
              <a:rPr sz="2450" dirty="0">
                <a:latin typeface="Century Gothic"/>
                <a:cs typeface="Century Gothic"/>
              </a:rPr>
              <a:t>ve </a:t>
            </a:r>
            <a:r>
              <a:rPr sz="2450" spc="5" dirty="0">
                <a:latin typeface="Century Gothic"/>
                <a:cs typeface="Century Gothic"/>
              </a:rPr>
              <a:t>salonlara </a:t>
            </a:r>
            <a:r>
              <a:rPr sz="2450" dirty="0">
                <a:latin typeface="Century Gothic"/>
                <a:cs typeface="Century Gothic"/>
              </a:rPr>
              <a:t>yerleştirmenin zamanında  </a:t>
            </a:r>
            <a:r>
              <a:rPr sz="2450" spc="5" dirty="0">
                <a:latin typeface="Century Gothic"/>
                <a:cs typeface="Century Gothic"/>
              </a:rPr>
              <a:t>yapılabilmesi </a:t>
            </a:r>
            <a:r>
              <a:rPr sz="2450" spc="-10" dirty="0">
                <a:latin typeface="Century Gothic"/>
                <a:cs typeface="Century Gothic"/>
              </a:rPr>
              <a:t>için </a:t>
            </a:r>
            <a:r>
              <a:rPr sz="2450" dirty="0">
                <a:latin typeface="Century Gothic"/>
                <a:cs typeface="Century Gothic"/>
              </a:rPr>
              <a:t>öğrenciler </a:t>
            </a:r>
            <a:r>
              <a:rPr sz="2450" spc="-5" dirty="0">
                <a:latin typeface="Century Gothic"/>
                <a:cs typeface="Century Gothic"/>
              </a:rPr>
              <a:t>en geç </a:t>
            </a:r>
            <a:r>
              <a:rPr sz="2450" dirty="0">
                <a:latin typeface="Century Gothic"/>
                <a:cs typeface="Century Gothic"/>
              </a:rPr>
              <a:t>saat </a:t>
            </a:r>
            <a:r>
              <a:rPr sz="2450" spc="-5" dirty="0">
                <a:latin typeface="Century Gothic"/>
                <a:cs typeface="Century Gothic"/>
              </a:rPr>
              <a:t>09.00 </a:t>
            </a:r>
            <a:r>
              <a:rPr sz="2450" dirty="0">
                <a:latin typeface="Century Gothic"/>
                <a:cs typeface="Century Gothic"/>
              </a:rPr>
              <a:t>ve </a:t>
            </a:r>
            <a:r>
              <a:rPr sz="2450" spc="-5" dirty="0">
                <a:latin typeface="Century Gothic"/>
                <a:cs typeface="Century Gothic"/>
              </a:rPr>
              <a:t>11.10’da  </a:t>
            </a:r>
            <a:r>
              <a:rPr sz="2450" spc="5" dirty="0">
                <a:latin typeface="Century Gothic"/>
                <a:cs typeface="Century Gothic"/>
              </a:rPr>
              <a:t>fotoğraflı </a:t>
            </a:r>
            <a:r>
              <a:rPr sz="2450" dirty="0">
                <a:latin typeface="Century Gothic"/>
                <a:cs typeface="Century Gothic"/>
              </a:rPr>
              <a:t>sınav </a:t>
            </a:r>
            <a:r>
              <a:rPr sz="2450" spc="-5" dirty="0">
                <a:latin typeface="Century Gothic"/>
                <a:cs typeface="Century Gothic"/>
              </a:rPr>
              <a:t>giriş </a:t>
            </a:r>
            <a:r>
              <a:rPr sz="2450" dirty="0">
                <a:latin typeface="Century Gothic"/>
                <a:cs typeface="Century Gothic"/>
              </a:rPr>
              <a:t>belgelerinde </a:t>
            </a:r>
            <a:r>
              <a:rPr sz="2450" spc="5" dirty="0">
                <a:latin typeface="Century Gothic"/>
                <a:cs typeface="Century Gothic"/>
              </a:rPr>
              <a:t>belirtilen </a:t>
            </a:r>
            <a:r>
              <a:rPr sz="2450" spc="-5" dirty="0">
                <a:latin typeface="Century Gothic"/>
                <a:cs typeface="Century Gothic"/>
              </a:rPr>
              <a:t>binada </a:t>
            </a:r>
            <a:r>
              <a:rPr sz="2450" spc="5" dirty="0">
                <a:latin typeface="Century Gothic"/>
                <a:cs typeface="Century Gothic"/>
              </a:rPr>
              <a:t>salonlara  </a:t>
            </a:r>
            <a:r>
              <a:rPr sz="2450" spc="10" dirty="0">
                <a:latin typeface="Century Gothic"/>
                <a:cs typeface="Century Gothic"/>
              </a:rPr>
              <a:t>alınmak </a:t>
            </a:r>
            <a:r>
              <a:rPr sz="2450" spc="-5" dirty="0">
                <a:latin typeface="Century Gothic"/>
                <a:cs typeface="Century Gothic"/>
              </a:rPr>
              <a:t>üzere </a:t>
            </a:r>
            <a:r>
              <a:rPr sz="2450" dirty="0">
                <a:latin typeface="Century Gothic"/>
                <a:cs typeface="Century Gothic"/>
              </a:rPr>
              <a:t>hazır</a:t>
            </a:r>
            <a:r>
              <a:rPr sz="2450" spc="-60" dirty="0">
                <a:latin typeface="Century Gothic"/>
                <a:cs typeface="Century Gothic"/>
              </a:rPr>
              <a:t> </a:t>
            </a:r>
            <a:r>
              <a:rPr sz="2450" spc="5" dirty="0">
                <a:latin typeface="Century Gothic"/>
                <a:cs typeface="Century Gothic"/>
              </a:rPr>
              <a:t>bulunacaktır.</a:t>
            </a:r>
            <a:endParaRPr sz="2450" dirty="0">
              <a:latin typeface="Century Gothic"/>
              <a:cs typeface="Century Gothic"/>
            </a:endParaRPr>
          </a:p>
          <a:p>
            <a:pPr marL="350520" marR="5080" indent="-337820">
              <a:lnSpc>
                <a:spcPct val="90100"/>
              </a:lnSpc>
              <a:spcBef>
                <a:spcPts val="590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5" dirty="0">
                <a:latin typeface="Century Gothic"/>
                <a:cs typeface="Century Gothic"/>
              </a:rPr>
              <a:t>Sınavın başlamasından </a:t>
            </a:r>
            <a:r>
              <a:rPr sz="2450" spc="-5" dirty="0">
                <a:latin typeface="Century Gothic"/>
                <a:cs typeface="Century Gothic"/>
              </a:rPr>
              <a:t>itibaren </a:t>
            </a:r>
            <a:r>
              <a:rPr sz="2450" spc="5" dirty="0">
                <a:latin typeface="Century Gothic"/>
                <a:cs typeface="Century Gothic"/>
              </a:rPr>
              <a:t>ilk </a:t>
            </a:r>
            <a:r>
              <a:rPr sz="2450" dirty="0">
                <a:latin typeface="Century Gothic"/>
                <a:cs typeface="Century Gothic"/>
              </a:rPr>
              <a:t>15 </a:t>
            </a:r>
            <a:r>
              <a:rPr sz="2450" spc="-5" dirty="0">
                <a:latin typeface="Century Gothic"/>
                <a:cs typeface="Century Gothic"/>
              </a:rPr>
              <a:t>dakika içerisinde </a:t>
            </a:r>
            <a:r>
              <a:rPr sz="2450" spc="5" dirty="0">
                <a:latin typeface="Century Gothic"/>
                <a:cs typeface="Century Gothic"/>
              </a:rPr>
              <a:t>sınav  </a:t>
            </a:r>
            <a:r>
              <a:rPr sz="2450" dirty="0">
                <a:latin typeface="Century Gothic"/>
                <a:cs typeface="Century Gothic"/>
              </a:rPr>
              <a:t>binasına gelen öğrencilerin </a:t>
            </a:r>
            <a:r>
              <a:rPr sz="2450" spc="5" dirty="0">
                <a:latin typeface="Century Gothic"/>
                <a:cs typeface="Century Gothic"/>
              </a:rPr>
              <a:t>sınava alınacak </a:t>
            </a:r>
            <a:r>
              <a:rPr sz="2450" spc="-5" dirty="0">
                <a:latin typeface="Century Gothic"/>
                <a:cs typeface="Century Gothic"/>
              </a:rPr>
              <a:t>ancak, </a:t>
            </a:r>
            <a:r>
              <a:rPr sz="2450" dirty="0">
                <a:latin typeface="Century Gothic"/>
                <a:cs typeface="Century Gothic"/>
              </a:rPr>
              <a:t>bu  öğrencilere </a:t>
            </a:r>
            <a:r>
              <a:rPr sz="2450" spc="-5" dirty="0">
                <a:latin typeface="Century Gothic"/>
                <a:cs typeface="Century Gothic"/>
              </a:rPr>
              <a:t>ek </a:t>
            </a:r>
            <a:r>
              <a:rPr sz="2450" dirty="0">
                <a:latin typeface="Century Gothic"/>
                <a:cs typeface="Century Gothic"/>
              </a:rPr>
              <a:t>süre verilmeyecek, </a:t>
            </a:r>
            <a:r>
              <a:rPr sz="2450" spc="5" dirty="0">
                <a:latin typeface="Century Gothic"/>
                <a:cs typeface="Century Gothic"/>
              </a:rPr>
              <a:t>ilk </a:t>
            </a:r>
            <a:r>
              <a:rPr sz="2450" dirty="0">
                <a:latin typeface="Century Gothic"/>
                <a:cs typeface="Century Gothic"/>
              </a:rPr>
              <a:t>15 </a:t>
            </a:r>
            <a:r>
              <a:rPr sz="2450" spc="-5" dirty="0">
                <a:latin typeface="Century Gothic"/>
                <a:cs typeface="Century Gothic"/>
              </a:rPr>
              <a:t>dakikadan sonra  </a:t>
            </a:r>
            <a:r>
              <a:rPr sz="2450" dirty="0">
                <a:latin typeface="Century Gothic"/>
                <a:cs typeface="Century Gothic"/>
              </a:rPr>
              <a:t>gelen öğrencileri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dirty="0">
                <a:latin typeface="Century Gothic"/>
                <a:cs typeface="Century Gothic"/>
              </a:rPr>
              <a:t>binasına</a:t>
            </a:r>
            <a:r>
              <a:rPr sz="2450" spc="-45" dirty="0">
                <a:latin typeface="Century Gothic"/>
                <a:cs typeface="Century Gothic"/>
              </a:rPr>
              <a:t> </a:t>
            </a:r>
            <a:r>
              <a:rPr sz="2450" spc="5" dirty="0">
                <a:latin typeface="Century Gothic"/>
                <a:cs typeface="Century Gothic"/>
              </a:rPr>
              <a:t>alınmayacaktır.</a:t>
            </a:r>
            <a:endParaRPr sz="2450" dirty="0">
              <a:latin typeface="Century Gothic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36574" y="423953"/>
            <a:ext cx="8034526" cy="1011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03300" y="1837585"/>
            <a:ext cx="9338056" cy="500329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0520" marR="378460" indent="-337820">
              <a:lnSpc>
                <a:spcPct val="89400"/>
              </a:lnSpc>
              <a:spcBef>
                <a:spcPts val="425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351155" algn="l"/>
              </a:tabLst>
            </a:pPr>
            <a:r>
              <a:rPr sz="2650" dirty="0">
                <a:latin typeface="Century Gothic"/>
                <a:cs typeface="Century Gothic"/>
              </a:rPr>
              <a:t>Sınavın </a:t>
            </a:r>
            <a:r>
              <a:rPr sz="2650" spc="15" dirty="0">
                <a:latin typeface="Century Gothic"/>
                <a:cs typeface="Century Gothic"/>
              </a:rPr>
              <a:t>ilk </a:t>
            </a:r>
            <a:r>
              <a:rPr sz="2650" spc="-10" dirty="0">
                <a:latin typeface="Century Gothic"/>
                <a:cs typeface="Century Gothic"/>
              </a:rPr>
              <a:t>30 </a:t>
            </a:r>
            <a:r>
              <a:rPr sz="2650" spc="-5" dirty="0">
                <a:latin typeface="Century Gothic"/>
                <a:cs typeface="Century Gothic"/>
              </a:rPr>
              <a:t>dakikası </a:t>
            </a:r>
            <a:r>
              <a:rPr sz="2650" spc="-10" dirty="0">
                <a:latin typeface="Century Gothic"/>
                <a:cs typeface="Century Gothic"/>
              </a:rPr>
              <a:t>tamamlanmadan ve </a:t>
            </a:r>
            <a:r>
              <a:rPr sz="2650" spc="-5" dirty="0">
                <a:latin typeface="Century Gothic"/>
                <a:cs typeface="Century Gothic"/>
              </a:rPr>
              <a:t>sınav  bitimine </a:t>
            </a:r>
            <a:r>
              <a:rPr sz="2650" spc="-10" dirty="0">
                <a:latin typeface="Century Gothic"/>
                <a:cs typeface="Century Gothic"/>
              </a:rPr>
              <a:t>15 </a:t>
            </a:r>
            <a:r>
              <a:rPr sz="2650" spc="-5" dirty="0">
                <a:latin typeface="Century Gothic"/>
                <a:cs typeface="Century Gothic"/>
              </a:rPr>
              <a:t>dakika kala </a:t>
            </a:r>
            <a:r>
              <a:rPr sz="2650" spc="-10" dirty="0">
                <a:latin typeface="Century Gothic"/>
                <a:cs typeface="Century Gothic"/>
              </a:rPr>
              <a:t>öğrencilerin </a:t>
            </a:r>
            <a:r>
              <a:rPr sz="2650" spc="-5" dirty="0">
                <a:latin typeface="Century Gothic"/>
                <a:cs typeface="Century Gothic"/>
              </a:rPr>
              <a:t>sınav</a:t>
            </a:r>
            <a:r>
              <a:rPr sz="2650" spc="-315" dirty="0">
                <a:latin typeface="Century Gothic"/>
                <a:cs typeface="Century Gothic"/>
              </a:rPr>
              <a:t> </a:t>
            </a:r>
            <a:r>
              <a:rPr sz="2650" spc="-10" dirty="0">
                <a:latin typeface="Century Gothic"/>
                <a:cs typeface="Century Gothic"/>
              </a:rPr>
              <a:t>salonundan  </a:t>
            </a:r>
            <a:r>
              <a:rPr sz="2650" spc="-15" dirty="0">
                <a:latin typeface="Century Gothic"/>
                <a:cs typeface="Century Gothic"/>
              </a:rPr>
              <a:t>çıkamayacaklarını duyurur.</a:t>
            </a:r>
            <a:endParaRPr sz="2650" dirty="0">
              <a:latin typeface="Century Gothic"/>
              <a:cs typeface="Century Gothic"/>
            </a:endParaRPr>
          </a:p>
          <a:p>
            <a:pPr marL="350520" marR="53975" indent="-337820">
              <a:lnSpc>
                <a:spcPct val="89400"/>
              </a:lnSpc>
              <a:spcBef>
                <a:spcPts val="615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351155" algn="l"/>
              </a:tabLst>
            </a:pPr>
            <a:r>
              <a:rPr sz="2650" spc="-10" dirty="0">
                <a:latin typeface="Century Gothic"/>
                <a:cs typeface="Century Gothic"/>
              </a:rPr>
              <a:t>Bütün </a:t>
            </a:r>
            <a:r>
              <a:rPr sz="2650" spc="-5" dirty="0">
                <a:latin typeface="Century Gothic"/>
                <a:cs typeface="Century Gothic"/>
              </a:rPr>
              <a:t>sınav salonlarında sınavın </a:t>
            </a:r>
            <a:r>
              <a:rPr sz="2650" spc="-10" dirty="0">
                <a:latin typeface="Century Gothic"/>
                <a:cs typeface="Century Gothic"/>
              </a:rPr>
              <a:t>aynı saatte</a:t>
            </a:r>
            <a:r>
              <a:rPr sz="2650" spc="-335" dirty="0">
                <a:latin typeface="Century Gothic"/>
                <a:cs typeface="Century Gothic"/>
              </a:rPr>
              <a:t> </a:t>
            </a:r>
            <a:r>
              <a:rPr sz="2650" spc="-10" dirty="0">
                <a:latin typeface="Century Gothic"/>
                <a:cs typeface="Century Gothic"/>
              </a:rPr>
              <a:t>başlamasını  </a:t>
            </a:r>
            <a:r>
              <a:rPr sz="2650" dirty="0">
                <a:latin typeface="Century Gothic"/>
                <a:cs typeface="Century Gothic"/>
              </a:rPr>
              <a:t>ve </a:t>
            </a:r>
            <a:r>
              <a:rPr sz="2650" spc="-5" dirty="0">
                <a:latin typeface="Century Gothic"/>
                <a:cs typeface="Century Gothic"/>
              </a:rPr>
              <a:t>sınav tedbiri </a:t>
            </a:r>
            <a:r>
              <a:rPr sz="2650" dirty="0">
                <a:latin typeface="Century Gothic"/>
                <a:cs typeface="Century Gothic"/>
              </a:rPr>
              <a:t>alınan </a:t>
            </a:r>
            <a:r>
              <a:rPr sz="2650" spc="-10" dirty="0">
                <a:latin typeface="Century Gothic"/>
                <a:cs typeface="Century Gothic"/>
              </a:rPr>
              <a:t>öğrenciler </a:t>
            </a:r>
            <a:r>
              <a:rPr sz="2650" dirty="0">
                <a:latin typeface="Century Gothic"/>
                <a:cs typeface="Century Gothic"/>
              </a:rPr>
              <a:t>hariç </a:t>
            </a:r>
            <a:r>
              <a:rPr sz="2650" spc="-10" dirty="0">
                <a:latin typeface="Century Gothic"/>
                <a:cs typeface="Century Gothic"/>
              </a:rPr>
              <a:t>aynı </a:t>
            </a:r>
            <a:r>
              <a:rPr sz="2650" spc="-15" dirty="0">
                <a:latin typeface="Century Gothic"/>
                <a:cs typeface="Century Gothic"/>
              </a:rPr>
              <a:t>sürede  </a:t>
            </a:r>
            <a:r>
              <a:rPr sz="2650" spc="-10" dirty="0">
                <a:latin typeface="Century Gothic"/>
                <a:cs typeface="Century Gothic"/>
              </a:rPr>
              <a:t>bitmesini</a:t>
            </a:r>
            <a:r>
              <a:rPr sz="2650" spc="-70" dirty="0">
                <a:latin typeface="Century Gothic"/>
                <a:cs typeface="Century Gothic"/>
              </a:rPr>
              <a:t> </a:t>
            </a:r>
            <a:r>
              <a:rPr sz="2650" spc="-5" dirty="0" err="1">
                <a:latin typeface="Century Gothic"/>
                <a:cs typeface="Century Gothic"/>
              </a:rPr>
              <a:t>sağlar</a:t>
            </a:r>
            <a:r>
              <a:rPr sz="2650" spc="-5" dirty="0" smtClean="0">
                <a:latin typeface="Century Gothic"/>
                <a:cs typeface="Century Gothic"/>
              </a:rPr>
              <a:t>.</a:t>
            </a:r>
            <a:endParaRPr lang="tr-TR" sz="2650" spc="-5" dirty="0" smtClean="0">
              <a:latin typeface="Century Gothic"/>
              <a:cs typeface="Century Gothic"/>
            </a:endParaRPr>
          </a:p>
          <a:p>
            <a:pPr marL="350520" marR="53975" indent="-337820">
              <a:lnSpc>
                <a:spcPct val="89400"/>
              </a:lnSpc>
              <a:spcBef>
                <a:spcPts val="615"/>
              </a:spcBef>
              <a:buClr>
                <a:srgbClr val="FF378B"/>
              </a:buClr>
              <a:buSzPct val="79245"/>
              <a:buFont typeface="Wingdings 2"/>
              <a:buChar char=""/>
              <a:tabLst>
                <a:tab pos="351155" algn="l"/>
              </a:tabLst>
            </a:pPr>
            <a:r>
              <a:rPr lang="tr-TR" sz="2650" dirty="0">
                <a:cs typeface="Century Gothic"/>
              </a:rPr>
              <a:t>Sınavın </a:t>
            </a:r>
            <a:r>
              <a:rPr lang="tr-TR" sz="2650" spc="-10" dirty="0">
                <a:cs typeface="Century Gothic"/>
              </a:rPr>
              <a:t>bitiminden </a:t>
            </a:r>
            <a:r>
              <a:rPr lang="tr-TR" sz="2650" spc="-15" dirty="0">
                <a:cs typeface="Century Gothic"/>
              </a:rPr>
              <a:t>sonra </a:t>
            </a:r>
            <a:r>
              <a:rPr lang="tr-TR" sz="2650" spc="-5" dirty="0">
                <a:cs typeface="Century Gothic"/>
              </a:rPr>
              <a:t>salon </a:t>
            </a:r>
            <a:r>
              <a:rPr lang="tr-TR" sz="2650" spc="-10" dirty="0">
                <a:cs typeface="Century Gothic"/>
              </a:rPr>
              <a:t>başkanları tarafından  </a:t>
            </a:r>
            <a:r>
              <a:rPr lang="tr-TR" sz="2650" spc="-5" dirty="0">
                <a:cs typeface="Century Gothic"/>
              </a:rPr>
              <a:t>getirilen </a:t>
            </a:r>
            <a:r>
              <a:rPr lang="tr-TR" sz="2650" dirty="0">
                <a:cs typeface="Century Gothic"/>
              </a:rPr>
              <a:t>ve içinde </a:t>
            </a:r>
            <a:r>
              <a:rPr lang="tr-TR" sz="2650" spc="-10" dirty="0">
                <a:cs typeface="Century Gothic"/>
              </a:rPr>
              <a:t>cevap kâğıtları, </a:t>
            </a:r>
            <a:r>
              <a:rPr lang="tr-TR" sz="2650" spc="-5" dirty="0">
                <a:cs typeface="Century Gothic"/>
              </a:rPr>
              <a:t>salon </a:t>
            </a:r>
            <a:r>
              <a:rPr lang="tr-TR" sz="2650" spc="-10" dirty="0">
                <a:cs typeface="Century Gothic"/>
              </a:rPr>
              <a:t>yoklama</a:t>
            </a:r>
            <a:r>
              <a:rPr lang="tr-TR" sz="2650" spc="-434" dirty="0">
                <a:cs typeface="Century Gothic"/>
              </a:rPr>
              <a:t> </a:t>
            </a:r>
            <a:r>
              <a:rPr lang="tr-TR" sz="2650" spc="-5" dirty="0">
                <a:cs typeface="Century Gothic"/>
              </a:rPr>
              <a:t>listeleri  </a:t>
            </a:r>
            <a:r>
              <a:rPr lang="tr-TR" sz="2650" dirty="0">
                <a:cs typeface="Century Gothic"/>
              </a:rPr>
              <a:t>ve </a:t>
            </a:r>
            <a:r>
              <a:rPr lang="tr-TR" sz="2650" spc="-5" dirty="0">
                <a:cs typeface="Century Gothic"/>
              </a:rPr>
              <a:t>varsa diğer evrakın </a:t>
            </a:r>
            <a:r>
              <a:rPr lang="tr-TR" sz="2650" spc="-15" dirty="0">
                <a:cs typeface="Century Gothic"/>
              </a:rPr>
              <a:t>(tutanak </a:t>
            </a:r>
            <a:r>
              <a:rPr lang="tr-TR" sz="2650" spc="-10" dirty="0">
                <a:cs typeface="Century Gothic"/>
              </a:rPr>
              <a:t>vb.) bulunduğu </a:t>
            </a:r>
            <a:r>
              <a:rPr lang="tr-TR" sz="2650" spc="-15" dirty="0">
                <a:cs typeface="Century Gothic"/>
              </a:rPr>
              <a:t>ağzı  </a:t>
            </a:r>
            <a:r>
              <a:rPr lang="tr-TR" sz="2650" spc="-5" dirty="0">
                <a:cs typeface="Century Gothic"/>
              </a:rPr>
              <a:t>kapatılmış </a:t>
            </a:r>
            <a:r>
              <a:rPr lang="tr-TR" sz="2650" spc="-15" dirty="0">
                <a:cs typeface="Century Gothic"/>
              </a:rPr>
              <a:t>sınav </a:t>
            </a:r>
            <a:r>
              <a:rPr lang="tr-TR" sz="2650" spc="-5" dirty="0">
                <a:cs typeface="Century Gothic"/>
              </a:rPr>
              <a:t>güvenlik </a:t>
            </a:r>
            <a:r>
              <a:rPr lang="tr-TR" sz="2650" spc="-15" dirty="0">
                <a:cs typeface="Century Gothic"/>
              </a:rPr>
              <a:t>poşetleri </a:t>
            </a:r>
            <a:r>
              <a:rPr lang="tr-TR" sz="2650" spc="15" dirty="0">
                <a:cs typeface="Century Gothic"/>
              </a:rPr>
              <a:t>ile </a:t>
            </a:r>
            <a:r>
              <a:rPr lang="tr-TR" sz="2650" spc="-10" dirty="0">
                <a:cs typeface="Century Gothic"/>
              </a:rPr>
              <a:t>soru kitapçıklarını  </a:t>
            </a:r>
            <a:r>
              <a:rPr lang="tr-TR" sz="2650" spc="5" dirty="0">
                <a:cs typeface="Century Gothic"/>
              </a:rPr>
              <a:t>imza </a:t>
            </a:r>
            <a:r>
              <a:rPr lang="tr-TR" sz="2650" spc="-5" dirty="0">
                <a:cs typeface="Century Gothic"/>
              </a:rPr>
              <a:t>karşılığı </a:t>
            </a:r>
            <a:r>
              <a:rPr lang="tr-TR" sz="2650" spc="-10" dirty="0">
                <a:cs typeface="Century Gothic"/>
              </a:rPr>
              <a:t>teslim </a:t>
            </a:r>
            <a:r>
              <a:rPr lang="tr-TR" sz="2650" dirty="0">
                <a:cs typeface="Century Gothic"/>
              </a:rPr>
              <a:t>alır. </a:t>
            </a:r>
            <a:r>
              <a:rPr lang="tr-TR" sz="2650" spc="-15" dirty="0">
                <a:cs typeface="Century Gothic"/>
              </a:rPr>
              <a:t>(Soru </a:t>
            </a:r>
            <a:r>
              <a:rPr lang="tr-TR" sz="2650" spc="-10" dirty="0">
                <a:cs typeface="Century Gothic"/>
              </a:rPr>
              <a:t>kitapçıkları </a:t>
            </a:r>
            <a:r>
              <a:rPr lang="tr-TR" sz="2650" spc="-5" dirty="0">
                <a:cs typeface="Century Gothic"/>
              </a:rPr>
              <a:t>sınav güvenlik  poşetine</a:t>
            </a:r>
            <a:r>
              <a:rPr lang="tr-TR" sz="2650" spc="-100" dirty="0">
                <a:cs typeface="Century Gothic"/>
              </a:rPr>
              <a:t> </a:t>
            </a:r>
            <a:r>
              <a:rPr lang="tr-TR" sz="2650" spc="-10" dirty="0">
                <a:cs typeface="Century Gothic"/>
              </a:rPr>
              <a:t>konulmayacaktır.)</a:t>
            </a:r>
            <a:endParaRPr lang="tr-TR" sz="2650" dirty="0">
              <a:cs typeface="Century Gothic"/>
            </a:endParaRPr>
          </a:p>
          <a:p>
            <a:pPr marL="12700" marR="53975">
              <a:lnSpc>
                <a:spcPct val="89400"/>
              </a:lnSpc>
              <a:spcBef>
                <a:spcPts val="615"/>
              </a:spcBef>
              <a:buClr>
                <a:srgbClr val="FF378B"/>
              </a:buClr>
              <a:buSzPct val="79245"/>
              <a:tabLst>
                <a:tab pos="351155" algn="l"/>
              </a:tabLst>
            </a:pPr>
            <a:endParaRPr sz="2650" dirty="0">
              <a:latin typeface="Century Gothic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3115564"/>
            <a:ext cx="8546590" cy="1008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25624" y="341432"/>
            <a:ext cx="8216583" cy="96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98252" y="2042848"/>
            <a:ext cx="9595148" cy="43896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464820" indent="-4572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800" spc="15" dirty="0" err="1" smtClean="0">
                <a:latin typeface="Century Gothic"/>
                <a:cs typeface="Century Gothic"/>
              </a:rPr>
              <a:t>Sınav</a:t>
            </a:r>
            <a:r>
              <a:rPr sz="2800" spc="15" dirty="0" smtClean="0">
                <a:latin typeface="Century Gothic"/>
                <a:cs typeface="Century Gothic"/>
              </a:rPr>
              <a:t> </a:t>
            </a:r>
            <a:r>
              <a:rPr sz="2800" spc="15" dirty="0">
                <a:latin typeface="Century Gothic"/>
                <a:cs typeface="Century Gothic"/>
              </a:rPr>
              <a:t>başlamadan en geç 1 </a:t>
            </a:r>
            <a:r>
              <a:rPr sz="2800" spc="5" dirty="0">
                <a:latin typeface="Century Gothic"/>
                <a:cs typeface="Century Gothic"/>
              </a:rPr>
              <a:t>(bir) </a:t>
            </a:r>
            <a:r>
              <a:rPr sz="2800" spc="15" dirty="0">
                <a:latin typeface="Century Gothic"/>
                <a:cs typeface="Century Gothic"/>
              </a:rPr>
              <a:t>saat önce sınav yerinde  hazır bulunur </a:t>
            </a:r>
            <a:r>
              <a:rPr sz="2800" spc="20" dirty="0">
                <a:latin typeface="Century Gothic"/>
                <a:cs typeface="Century Gothic"/>
              </a:rPr>
              <a:t>ve </a:t>
            </a:r>
            <a:r>
              <a:rPr sz="2800" spc="15" dirty="0">
                <a:latin typeface="Century Gothic"/>
                <a:cs typeface="Century Gothic"/>
              </a:rPr>
              <a:t>sınav </a:t>
            </a:r>
            <a:r>
              <a:rPr sz="2800" spc="10" dirty="0">
                <a:latin typeface="Century Gothic"/>
                <a:cs typeface="Century Gothic"/>
              </a:rPr>
              <a:t>öncesi </a:t>
            </a:r>
            <a:r>
              <a:rPr sz="2800" spc="20" dirty="0">
                <a:latin typeface="Century Gothic"/>
                <a:cs typeface="Century Gothic"/>
              </a:rPr>
              <a:t>bina </a:t>
            </a:r>
            <a:r>
              <a:rPr sz="2800" spc="15" dirty="0">
                <a:latin typeface="Century Gothic"/>
                <a:cs typeface="Century Gothic"/>
              </a:rPr>
              <a:t>sınav komisyonu</a:t>
            </a:r>
            <a:r>
              <a:rPr sz="2800" spc="-190" dirty="0">
                <a:latin typeface="Century Gothic"/>
                <a:cs typeface="Century Gothic"/>
              </a:rPr>
              <a:t> </a:t>
            </a:r>
            <a:r>
              <a:rPr sz="2800" spc="15" dirty="0">
                <a:latin typeface="Century Gothic"/>
                <a:cs typeface="Century Gothic"/>
              </a:rPr>
              <a:t>başkanı  tarafından yapılacak toplantıya </a:t>
            </a:r>
            <a:r>
              <a:rPr sz="2800" spc="15" dirty="0" err="1">
                <a:latin typeface="Century Gothic"/>
                <a:cs typeface="Century Gothic"/>
              </a:rPr>
              <a:t>mutlaka</a:t>
            </a:r>
            <a:r>
              <a:rPr sz="2800" spc="-175" dirty="0">
                <a:latin typeface="Century Gothic"/>
                <a:cs typeface="Century Gothic"/>
              </a:rPr>
              <a:t> </a:t>
            </a:r>
            <a:r>
              <a:rPr sz="2800" spc="15" dirty="0" err="1" smtClean="0">
                <a:latin typeface="Century Gothic"/>
                <a:cs typeface="Century Gothic"/>
              </a:rPr>
              <a:t>katılır</a:t>
            </a:r>
            <a:r>
              <a:rPr sz="2800" spc="15" dirty="0" smtClean="0">
                <a:latin typeface="Century Gothic"/>
                <a:cs typeface="Century Gothic"/>
              </a:rPr>
              <a:t>.</a:t>
            </a:r>
            <a:endParaRPr lang="tr-TR" sz="2800" spc="15" dirty="0" smtClean="0">
              <a:latin typeface="Century Gothic"/>
              <a:cs typeface="Century Gothic"/>
            </a:endParaRPr>
          </a:p>
          <a:p>
            <a:pPr marL="469900" marR="464820" indent="-4572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800" u="sng" spc="15" dirty="0" smtClean="0">
                <a:latin typeface="Century Gothic"/>
                <a:cs typeface="Century Gothic"/>
              </a:rPr>
              <a:t>Salon </a:t>
            </a:r>
            <a:r>
              <a:rPr sz="2800" u="sng" spc="15" dirty="0">
                <a:latin typeface="Century Gothic"/>
                <a:cs typeface="Century Gothic"/>
              </a:rPr>
              <a:t>başkanı </a:t>
            </a:r>
            <a:r>
              <a:rPr sz="2800" spc="15" dirty="0">
                <a:latin typeface="Century Gothic"/>
                <a:cs typeface="Century Gothic"/>
              </a:rPr>
              <a:t>görevli olduğu salona ait sınav </a:t>
            </a:r>
            <a:r>
              <a:rPr sz="2800" spc="20" dirty="0">
                <a:latin typeface="Century Gothic"/>
                <a:cs typeface="Century Gothic"/>
              </a:rPr>
              <a:t>güvenlik </a:t>
            </a:r>
            <a:r>
              <a:rPr sz="2800" spc="10" dirty="0">
                <a:latin typeface="Century Gothic"/>
                <a:cs typeface="Century Gothic"/>
              </a:rPr>
              <a:t>poşetini  </a:t>
            </a:r>
            <a:r>
              <a:rPr sz="2800" spc="20" dirty="0">
                <a:latin typeface="Century Gothic"/>
                <a:cs typeface="Century Gothic"/>
              </a:rPr>
              <a:t>ve </a:t>
            </a:r>
            <a:r>
              <a:rPr sz="2800" spc="15" dirty="0">
                <a:latin typeface="Century Gothic"/>
                <a:cs typeface="Century Gothic"/>
              </a:rPr>
              <a:t>öğrencilerin sınav sürelerinin </a:t>
            </a:r>
            <a:r>
              <a:rPr sz="2800" spc="10" dirty="0">
                <a:latin typeface="Century Gothic"/>
                <a:cs typeface="Century Gothic"/>
              </a:rPr>
              <a:t>yer </a:t>
            </a:r>
            <a:r>
              <a:rPr sz="2800" spc="15" dirty="0">
                <a:latin typeface="Century Gothic"/>
                <a:cs typeface="Century Gothic"/>
              </a:rPr>
              <a:t>aldığı salon yoklama  listesini </a:t>
            </a:r>
            <a:r>
              <a:rPr sz="2800" spc="10" dirty="0">
                <a:latin typeface="Century Gothic"/>
                <a:cs typeface="Century Gothic"/>
              </a:rPr>
              <a:t>tutanakla </a:t>
            </a:r>
            <a:r>
              <a:rPr sz="2800" spc="15" dirty="0" err="1">
                <a:latin typeface="Century Gothic"/>
                <a:cs typeface="Century Gothic"/>
              </a:rPr>
              <a:t>teslim</a:t>
            </a:r>
            <a:r>
              <a:rPr sz="2800" spc="-125" dirty="0">
                <a:latin typeface="Century Gothic"/>
                <a:cs typeface="Century Gothic"/>
              </a:rPr>
              <a:t> </a:t>
            </a:r>
            <a:r>
              <a:rPr sz="2800" spc="15" dirty="0" err="1" smtClean="0">
                <a:latin typeface="Century Gothic"/>
                <a:cs typeface="Century Gothic"/>
              </a:rPr>
              <a:t>alır</a:t>
            </a:r>
            <a:r>
              <a:rPr sz="2800" spc="15" dirty="0" smtClean="0">
                <a:latin typeface="Century Gothic"/>
                <a:cs typeface="Century Gothic"/>
              </a:rPr>
              <a:t>.</a:t>
            </a:r>
            <a:endParaRPr lang="tr-TR" sz="2800" spc="15" dirty="0" smtClean="0">
              <a:latin typeface="Century Gothic"/>
              <a:cs typeface="Century Gothic"/>
            </a:endParaRPr>
          </a:p>
          <a:p>
            <a:pPr marL="469900" marR="464820" indent="-4572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800" u="sng" spc="15" dirty="0" err="1" smtClean="0">
                <a:latin typeface="Century Gothic"/>
                <a:cs typeface="Century Gothic"/>
              </a:rPr>
              <a:t>Gözetmen</a:t>
            </a:r>
            <a:r>
              <a:rPr sz="2800" spc="15" dirty="0" smtClean="0">
                <a:latin typeface="Century Gothic"/>
                <a:cs typeface="Century Gothic"/>
              </a:rPr>
              <a:t> </a:t>
            </a:r>
            <a:r>
              <a:rPr lang="tr-TR" sz="2800" spc="15" dirty="0" smtClean="0">
                <a:latin typeface="Century Gothic"/>
                <a:cs typeface="Century Gothic"/>
              </a:rPr>
              <a:t>ise </a:t>
            </a:r>
            <a:r>
              <a:rPr sz="2800" spc="15" dirty="0" err="1" smtClean="0">
                <a:latin typeface="Century Gothic"/>
                <a:cs typeface="Century Gothic"/>
              </a:rPr>
              <a:t>görevli</a:t>
            </a:r>
            <a:r>
              <a:rPr sz="2800" spc="15" dirty="0" smtClean="0">
                <a:latin typeface="Century Gothic"/>
                <a:cs typeface="Century Gothic"/>
              </a:rPr>
              <a:t> </a:t>
            </a:r>
            <a:r>
              <a:rPr sz="2800" spc="15" dirty="0">
                <a:latin typeface="Century Gothic"/>
                <a:cs typeface="Century Gothic"/>
              </a:rPr>
              <a:t>olduğu salona giderek öğrencileri</a:t>
            </a:r>
            <a:r>
              <a:rPr sz="2800" spc="30" dirty="0">
                <a:latin typeface="Century Gothic"/>
                <a:cs typeface="Century Gothic"/>
              </a:rPr>
              <a:t> </a:t>
            </a:r>
            <a:r>
              <a:rPr sz="2800" spc="15" dirty="0">
                <a:latin typeface="Century Gothic"/>
                <a:cs typeface="Century Gothic"/>
              </a:rPr>
              <a:t>karşılar.</a:t>
            </a:r>
            <a:endParaRPr sz="2800" dirty="0">
              <a:latin typeface="Century Gothic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22500" y="380589"/>
            <a:ext cx="7550912" cy="888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50900" y="2289556"/>
            <a:ext cx="9841484" cy="1106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58140" indent="-3429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400" spc="20" dirty="0" err="1" smtClean="0">
                <a:latin typeface="Century Gothic"/>
                <a:cs typeface="Century Gothic"/>
              </a:rPr>
              <a:t>Cevap</a:t>
            </a:r>
            <a:r>
              <a:rPr sz="2400" spc="20" dirty="0" smtClean="0">
                <a:latin typeface="Century Gothic"/>
                <a:cs typeface="Century Gothic"/>
              </a:rPr>
              <a:t> </a:t>
            </a:r>
            <a:r>
              <a:rPr sz="2400" spc="15" dirty="0">
                <a:latin typeface="Century Gothic"/>
                <a:cs typeface="Century Gothic"/>
              </a:rPr>
              <a:t>kâğıdındaki </a:t>
            </a:r>
            <a:r>
              <a:rPr sz="2400" spc="20" dirty="0">
                <a:latin typeface="Century Gothic"/>
                <a:cs typeface="Century Gothic"/>
              </a:rPr>
              <a:t>ve </a:t>
            </a:r>
            <a:r>
              <a:rPr sz="2400" spc="15" dirty="0">
                <a:latin typeface="Century Gothic"/>
                <a:cs typeface="Century Gothic"/>
              </a:rPr>
              <a:t>sınav giriş belgesindeki </a:t>
            </a:r>
            <a:r>
              <a:rPr sz="2400" spc="10" dirty="0">
                <a:latin typeface="Century Gothic"/>
                <a:cs typeface="Century Gothic"/>
              </a:rPr>
              <a:t>fotoğrafların  aynı </a:t>
            </a:r>
            <a:r>
              <a:rPr sz="2400" spc="15" dirty="0">
                <a:latin typeface="Century Gothic"/>
                <a:cs typeface="Century Gothic"/>
              </a:rPr>
              <a:t>olması gerekmektedir. Farklı fotoğrafların </a:t>
            </a:r>
            <a:r>
              <a:rPr sz="2400" spc="20" dirty="0">
                <a:latin typeface="Century Gothic"/>
                <a:cs typeface="Century Gothic"/>
              </a:rPr>
              <a:t>kimlik</a:t>
            </a:r>
            <a:r>
              <a:rPr sz="2400" spc="-22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kontrolü  </a:t>
            </a:r>
            <a:r>
              <a:rPr sz="2400" spc="15" dirty="0">
                <a:latin typeface="Century Gothic"/>
                <a:cs typeface="Century Gothic"/>
              </a:rPr>
              <a:t>ayrıntılı bir şekilde</a:t>
            </a:r>
            <a:r>
              <a:rPr sz="2400" spc="-140" dirty="0">
                <a:latin typeface="Century Gothic"/>
                <a:cs typeface="Century Gothic"/>
              </a:rPr>
              <a:t> </a:t>
            </a:r>
            <a:r>
              <a:rPr sz="2400" spc="15" dirty="0" err="1">
                <a:latin typeface="Century Gothic"/>
                <a:cs typeface="Century Gothic"/>
              </a:rPr>
              <a:t>yapılmalıdır</a:t>
            </a:r>
            <a:r>
              <a:rPr sz="2400" spc="15" dirty="0" smtClean="0">
                <a:latin typeface="Century Gothic"/>
                <a:cs typeface="Century Gothic"/>
              </a:rPr>
              <a:t>.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1047" y="406435"/>
            <a:ext cx="7232142" cy="850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74700" y="2165600"/>
            <a:ext cx="9662795" cy="28252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60960" indent="-4572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tr-TR" sz="2600" spc="15" dirty="0" smtClean="0">
                <a:latin typeface="Century Gothic"/>
                <a:cs typeface="Century Gothic"/>
              </a:rPr>
              <a:t>S</a:t>
            </a:r>
            <a:r>
              <a:rPr sz="2600" spc="15" dirty="0" err="1" smtClean="0">
                <a:latin typeface="Century Gothic"/>
                <a:cs typeface="Century Gothic"/>
              </a:rPr>
              <a:t>ınav</a:t>
            </a:r>
            <a:r>
              <a:rPr sz="2600" spc="15" dirty="0" smtClean="0">
                <a:latin typeface="Century Gothic"/>
                <a:cs typeface="Century Gothic"/>
              </a:rPr>
              <a:t> </a:t>
            </a:r>
            <a:r>
              <a:rPr sz="2600" spc="20" dirty="0">
                <a:latin typeface="Century Gothic"/>
                <a:cs typeface="Century Gothic"/>
              </a:rPr>
              <a:t>güvenlik </a:t>
            </a:r>
            <a:r>
              <a:rPr sz="2600" spc="15" dirty="0">
                <a:latin typeface="Century Gothic"/>
                <a:cs typeface="Century Gothic"/>
              </a:rPr>
              <a:t>poşetinden çıkan </a:t>
            </a:r>
            <a:r>
              <a:rPr sz="2600" spc="10" dirty="0">
                <a:latin typeface="Century Gothic"/>
                <a:cs typeface="Century Gothic"/>
              </a:rPr>
              <a:t>soru kitapçıklarının </a:t>
            </a:r>
            <a:r>
              <a:rPr sz="2600" spc="20" dirty="0">
                <a:latin typeface="Century Gothic"/>
                <a:cs typeface="Century Gothic"/>
              </a:rPr>
              <a:t>ve </a:t>
            </a:r>
            <a:r>
              <a:rPr sz="2600" spc="15" dirty="0">
                <a:latin typeface="Century Gothic"/>
                <a:cs typeface="Century Gothic"/>
              </a:rPr>
              <a:t>cevap  kâğıtlarının </a:t>
            </a:r>
            <a:r>
              <a:rPr sz="2600" spc="10" dirty="0">
                <a:latin typeface="Century Gothic"/>
                <a:cs typeface="Century Gothic"/>
              </a:rPr>
              <a:t>kontrolünü </a:t>
            </a:r>
            <a:r>
              <a:rPr sz="2600" spc="15" dirty="0">
                <a:latin typeface="Century Gothic"/>
                <a:cs typeface="Century Gothic"/>
              </a:rPr>
              <a:t>yapar, eksik veya fazla olması </a:t>
            </a:r>
            <a:r>
              <a:rPr sz="2600" spc="20" dirty="0">
                <a:latin typeface="Century Gothic"/>
                <a:cs typeface="Century Gothic"/>
              </a:rPr>
              <a:t>halinde  </a:t>
            </a:r>
            <a:r>
              <a:rPr sz="2600" spc="15" dirty="0">
                <a:latin typeface="Century Gothic"/>
                <a:cs typeface="Century Gothic"/>
              </a:rPr>
              <a:t>bunu </a:t>
            </a:r>
            <a:r>
              <a:rPr sz="2600" spc="15" dirty="0" err="1">
                <a:latin typeface="Century Gothic"/>
                <a:cs typeface="Century Gothic"/>
              </a:rPr>
              <a:t>tutanakla</a:t>
            </a:r>
            <a:r>
              <a:rPr sz="2600" spc="-85" dirty="0">
                <a:latin typeface="Century Gothic"/>
                <a:cs typeface="Century Gothic"/>
              </a:rPr>
              <a:t> </a:t>
            </a:r>
            <a:r>
              <a:rPr sz="2600" spc="15" dirty="0" err="1" smtClean="0">
                <a:latin typeface="Century Gothic"/>
                <a:cs typeface="Century Gothic"/>
              </a:rPr>
              <a:t>belgeler</a:t>
            </a:r>
            <a:r>
              <a:rPr sz="2600" spc="15" dirty="0" smtClean="0">
                <a:latin typeface="Century Gothic"/>
                <a:cs typeface="Century Gothic"/>
              </a:rPr>
              <a:t>.</a:t>
            </a:r>
            <a:endParaRPr lang="tr-TR" sz="2600" spc="15" dirty="0" smtClean="0">
              <a:latin typeface="Century Gothic"/>
              <a:cs typeface="Century Gothic"/>
            </a:endParaRPr>
          </a:p>
          <a:p>
            <a:pPr marL="469265" marR="60960" indent="-4572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600" spc="15" dirty="0" err="1" smtClean="0">
                <a:latin typeface="Century Gothic"/>
                <a:cs typeface="Century Gothic"/>
              </a:rPr>
              <a:t>Kitapçığın</a:t>
            </a:r>
            <a:r>
              <a:rPr sz="2600" spc="15" dirty="0" smtClean="0">
                <a:latin typeface="Century Gothic"/>
                <a:cs typeface="Century Gothic"/>
              </a:rPr>
              <a:t> </a:t>
            </a:r>
            <a:r>
              <a:rPr sz="2600" spc="15" dirty="0">
                <a:latin typeface="Century Gothic"/>
                <a:cs typeface="Century Gothic"/>
              </a:rPr>
              <a:t>ön veya arka sayfasında </a:t>
            </a:r>
            <a:r>
              <a:rPr sz="2600" spc="20" dirty="0">
                <a:latin typeface="Century Gothic"/>
                <a:cs typeface="Century Gothic"/>
              </a:rPr>
              <a:t>bulunan </a:t>
            </a:r>
            <a:r>
              <a:rPr sz="2600" spc="15" dirty="0">
                <a:latin typeface="Century Gothic"/>
                <a:cs typeface="Century Gothic"/>
              </a:rPr>
              <a:t>açıklamaları  yüksek sesle okur, öğrencilerin sorularını cevaplar </a:t>
            </a:r>
            <a:r>
              <a:rPr sz="2600" spc="20" dirty="0">
                <a:latin typeface="Century Gothic"/>
                <a:cs typeface="Century Gothic"/>
              </a:rPr>
              <a:t>ve  </a:t>
            </a:r>
            <a:r>
              <a:rPr sz="2600" spc="15" dirty="0">
                <a:latin typeface="Century Gothic"/>
                <a:cs typeface="Century Gothic"/>
              </a:rPr>
              <a:t>öğrencilerle sınav süresince gerekmedikçe</a:t>
            </a:r>
            <a:r>
              <a:rPr sz="2600" spc="-200" dirty="0">
                <a:latin typeface="Century Gothic"/>
                <a:cs typeface="Century Gothic"/>
              </a:rPr>
              <a:t> </a:t>
            </a:r>
            <a:r>
              <a:rPr sz="2600" spc="15" dirty="0">
                <a:latin typeface="Century Gothic"/>
                <a:cs typeface="Century Gothic"/>
              </a:rPr>
              <a:t>konuşmaz.</a:t>
            </a:r>
            <a:endParaRPr sz="2600" dirty="0">
              <a:latin typeface="Century Gothic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99084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6300" y="425450"/>
            <a:ext cx="7844155" cy="922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03300" y="2449703"/>
            <a:ext cx="9296400" cy="381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54305" indent="-3429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400" spc="15" dirty="0" err="1" smtClean="0">
                <a:latin typeface="Century Gothic"/>
                <a:cs typeface="Century Gothic"/>
              </a:rPr>
              <a:t>Öğrencilere</a:t>
            </a:r>
            <a:r>
              <a:rPr sz="2400" spc="15" dirty="0">
                <a:latin typeface="Century Gothic"/>
                <a:cs typeface="Century Gothic"/>
              </a:rPr>
              <a:t>, </a:t>
            </a:r>
            <a:r>
              <a:rPr sz="2400" spc="10" dirty="0">
                <a:latin typeface="Century Gothic"/>
                <a:cs typeface="Century Gothic"/>
              </a:rPr>
              <a:t>soru </a:t>
            </a:r>
            <a:r>
              <a:rPr sz="2400" spc="15" dirty="0">
                <a:latin typeface="Century Gothic"/>
                <a:cs typeface="Century Gothic"/>
              </a:rPr>
              <a:t>kitapçığındaki boş yerleri müsvedde olarak  </a:t>
            </a:r>
            <a:r>
              <a:rPr sz="2400" spc="10" dirty="0">
                <a:latin typeface="Century Gothic"/>
                <a:cs typeface="Century Gothic"/>
              </a:rPr>
              <a:t>kullanabileceklerini, </a:t>
            </a:r>
            <a:r>
              <a:rPr sz="2400" spc="15" dirty="0">
                <a:latin typeface="Century Gothic"/>
                <a:cs typeface="Century Gothic"/>
              </a:rPr>
              <a:t>sınav sonunda </a:t>
            </a:r>
            <a:r>
              <a:rPr sz="2400" spc="10" dirty="0">
                <a:latin typeface="Century Gothic"/>
                <a:cs typeface="Century Gothic"/>
              </a:rPr>
              <a:t>soru </a:t>
            </a:r>
            <a:r>
              <a:rPr sz="2400" spc="15" dirty="0">
                <a:latin typeface="Century Gothic"/>
                <a:cs typeface="Century Gothic"/>
              </a:rPr>
              <a:t>kitapçıklarında eksik  veya yırtık </a:t>
            </a:r>
            <a:r>
              <a:rPr sz="2400" spc="10" dirty="0">
                <a:latin typeface="Century Gothic"/>
                <a:cs typeface="Century Gothic"/>
              </a:rPr>
              <a:t>sayfa </a:t>
            </a:r>
            <a:r>
              <a:rPr sz="2400" spc="15" dirty="0">
                <a:latin typeface="Century Gothic"/>
                <a:cs typeface="Century Gothic"/>
              </a:rPr>
              <a:t>olması </a:t>
            </a:r>
            <a:r>
              <a:rPr sz="2400" spc="20" dirty="0">
                <a:latin typeface="Century Gothic"/>
                <a:cs typeface="Century Gothic"/>
              </a:rPr>
              <a:t>halinde </a:t>
            </a:r>
            <a:r>
              <a:rPr sz="2400" spc="15" dirty="0">
                <a:latin typeface="Century Gothic"/>
                <a:cs typeface="Century Gothic"/>
              </a:rPr>
              <a:t>sınavlarının geçersiz</a:t>
            </a:r>
            <a:r>
              <a:rPr sz="2400" spc="-240" dirty="0">
                <a:latin typeface="Century Gothic"/>
                <a:cs typeface="Century Gothic"/>
              </a:rPr>
              <a:t> </a:t>
            </a:r>
            <a:r>
              <a:rPr sz="2400" spc="15" dirty="0">
                <a:latin typeface="Century Gothic"/>
                <a:cs typeface="Century Gothic"/>
              </a:rPr>
              <a:t>olacağını  </a:t>
            </a:r>
            <a:r>
              <a:rPr sz="2400" spc="15" dirty="0" err="1">
                <a:latin typeface="Century Gothic"/>
                <a:cs typeface="Century Gothic"/>
              </a:rPr>
              <a:t>bildirir</a:t>
            </a:r>
            <a:r>
              <a:rPr sz="2400" spc="15" dirty="0" smtClean="0">
                <a:latin typeface="Century Gothic"/>
                <a:cs typeface="Century Gothic"/>
              </a:rPr>
              <a:t>.</a:t>
            </a:r>
            <a:endParaRPr lang="tr-TR" sz="2400" spc="15" dirty="0" smtClean="0">
              <a:latin typeface="Century Gothic"/>
              <a:cs typeface="Century Gothic"/>
            </a:endParaRPr>
          </a:p>
          <a:p>
            <a:pPr marL="354965" marR="154305" indent="-3429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400" spc="15" dirty="0" smtClean="0">
                <a:latin typeface="Century Gothic"/>
                <a:cs typeface="Century Gothic"/>
              </a:rPr>
              <a:t>Salon </a:t>
            </a:r>
            <a:r>
              <a:rPr sz="2400" spc="10" dirty="0">
                <a:latin typeface="Century Gothic"/>
                <a:cs typeface="Century Gothic"/>
              </a:rPr>
              <a:t>öğrenci </a:t>
            </a:r>
            <a:r>
              <a:rPr sz="2400" spc="15" dirty="0">
                <a:latin typeface="Century Gothic"/>
                <a:cs typeface="Century Gothic"/>
              </a:rPr>
              <a:t>yoklama listesinde </a:t>
            </a:r>
            <a:r>
              <a:rPr sz="2400" spc="10" dirty="0">
                <a:latin typeface="Century Gothic"/>
                <a:cs typeface="Century Gothic"/>
              </a:rPr>
              <a:t>yazılı </a:t>
            </a:r>
            <a:r>
              <a:rPr sz="2400" spc="15" dirty="0">
                <a:latin typeface="Century Gothic"/>
                <a:cs typeface="Century Gothic"/>
              </a:rPr>
              <a:t>sıraya göre </a:t>
            </a:r>
            <a:r>
              <a:rPr sz="2400" spc="10" dirty="0">
                <a:latin typeface="Century Gothic"/>
                <a:cs typeface="Century Gothic"/>
              </a:rPr>
              <a:t>yerleştirilen  </a:t>
            </a:r>
            <a:r>
              <a:rPr sz="2400" spc="15" dirty="0">
                <a:latin typeface="Century Gothic"/>
                <a:cs typeface="Century Gothic"/>
              </a:rPr>
              <a:t>öğrencilere, kendi isimlerine göre </a:t>
            </a:r>
            <a:r>
              <a:rPr sz="2400" spc="20" dirty="0">
                <a:latin typeface="Century Gothic"/>
                <a:cs typeface="Century Gothic"/>
              </a:rPr>
              <a:t>basılmış </a:t>
            </a:r>
            <a:r>
              <a:rPr sz="2400" spc="15" dirty="0">
                <a:latin typeface="Century Gothic"/>
                <a:cs typeface="Century Gothic"/>
              </a:rPr>
              <a:t>olan cevap  kâğıtlarını dağıtır. </a:t>
            </a:r>
            <a:r>
              <a:rPr sz="2400" spc="20" dirty="0">
                <a:latin typeface="Century Gothic"/>
                <a:cs typeface="Century Gothic"/>
              </a:rPr>
              <a:t>Öğrencinin kendine </a:t>
            </a:r>
            <a:r>
              <a:rPr sz="2400" spc="15" dirty="0">
                <a:latin typeface="Century Gothic"/>
                <a:cs typeface="Century Gothic"/>
              </a:rPr>
              <a:t>ait cevap </a:t>
            </a:r>
            <a:r>
              <a:rPr sz="2400" spc="20" dirty="0">
                <a:latin typeface="Century Gothic"/>
                <a:cs typeface="Century Gothic"/>
              </a:rPr>
              <a:t>kâğıdında</a:t>
            </a:r>
            <a:r>
              <a:rPr sz="2400" spc="-37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yer  </a:t>
            </a:r>
            <a:r>
              <a:rPr sz="2400" spc="20" dirty="0">
                <a:latin typeface="Century Gothic"/>
                <a:cs typeface="Century Gothic"/>
              </a:rPr>
              <a:t>alan </a:t>
            </a:r>
            <a:r>
              <a:rPr sz="2400" spc="15" dirty="0">
                <a:latin typeface="Century Gothic"/>
                <a:cs typeface="Century Gothic"/>
              </a:rPr>
              <a:t>bilgilerini </a:t>
            </a:r>
            <a:r>
              <a:rPr sz="2400" spc="10" dirty="0">
                <a:latin typeface="Century Gothic"/>
                <a:cs typeface="Century Gothic"/>
              </a:rPr>
              <a:t>kontrol </a:t>
            </a:r>
            <a:r>
              <a:rPr sz="2400" spc="15" dirty="0">
                <a:latin typeface="Century Gothic"/>
                <a:cs typeface="Century Gothic"/>
              </a:rPr>
              <a:t>ettirir </a:t>
            </a:r>
            <a:r>
              <a:rPr sz="2400" spc="20" dirty="0">
                <a:latin typeface="Century Gothic"/>
                <a:cs typeface="Century Gothic"/>
              </a:rPr>
              <a:t>ve </a:t>
            </a:r>
            <a:r>
              <a:rPr sz="2400" spc="15" dirty="0">
                <a:latin typeface="Century Gothic"/>
                <a:cs typeface="Century Gothic"/>
              </a:rPr>
              <a:t>cevap </a:t>
            </a:r>
            <a:r>
              <a:rPr sz="2400" spc="20" dirty="0">
                <a:latin typeface="Century Gothic"/>
                <a:cs typeface="Century Gothic"/>
              </a:rPr>
              <a:t>kâğıdında </a:t>
            </a:r>
            <a:r>
              <a:rPr sz="2400" spc="10" dirty="0">
                <a:latin typeface="Century Gothic"/>
                <a:cs typeface="Century Gothic"/>
              </a:rPr>
              <a:t>yer </a:t>
            </a:r>
            <a:r>
              <a:rPr sz="2400" spc="20" dirty="0">
                <a:latin typeface="Century Gothic"/>
                <a:cs typeface="Century Gothic"/>
              </a:rPr>
              <a:t>alan </a:t>
            </a:r>
            <a:r>
              <a:rPr sz="2400" spc="15" dirty="0">
                <a:latin typeface="Century Gothic"/>
                <a:cs typeface="Century Gothic"/>
              </a:rPr>
              <a:t>imza  bölümünü öğrenciye </a:t>
            </a:r>
            <a:r>
              <a:rPr sz="2400" u="sng" spc="15" dirty="0">
                <a:solidFill>
                  <a:srgbClr val="0070C0"/>
                </a:solidFill>
                <a:latin typeface="Century Gothic"/>
                <a:cs typeface="Century Gothic"/>
              </a:rPr>
              <a:t>silinmeyen </a:t>
            </a:r>
            <a:r>
              <a:rPr sz="2400" u="sng" spc="20" dirty="0">
                <a:solidFill>
                  <a:srgbClr val="0070C0"/>
                </a:solidFill>
                <a:latin typeface="Century Gothic"/>
                <a:cs typeface="Century Gothic"/>
              </a:rPr>
              <a:t>kalem</a:t>
            </a:r>
            <a:r>
              <a:rPr sz="2400" spc="20" dirty="0">
                <a:latin typeface="Century Gothic"/>
                <a:cs typeface="Century Gothic"/>
              </a:rPr>
              <a:t> ile</a:t>
            </a:r>
            <a:r>
              <a:rPr sz="2400" spc="-240" dirty="0">
                <a:latin typeface="Century Gothic"/>
                <a:cs typeface="Century Gothic"/>
              </a:rPr>
              <a:t> </a:t>
            </a:r>
            <a:r>
              <a:rPr sz="2400" spc="15" dirty="0">
                <a:latin typeface="Century Gothic"/>
                <a:cs typeface="Century Gothic"/>
              </a:rPr>
              <a:t>imzalatır.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6300" y="367560"/>
            <a:ext cx="7772415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226065" y="1837585"/>
            <a:ext cx="9612884" cy="52749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71475" indent="-3429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tr-TR" sz="2000" dirty="0"/>
              <a:t>Öğrencilere;</a:t>
            </a:r>
            <a:br>
              <a:rPr lang="tr-TR" sz="2000" dirty="0"/>
            </a:br>
            <a:r>
              <a:rPr lang="tr-TR" sz="2000" dirty="0"/>
              <a:t>a. </a:t>
            </a:r>
            <a:r>
              <a:rPr lang="tr-TR" sz="2000" dirty="0" smtClean="0"/>
              <a:t>Koyu </a:t>
            </a:r>
            <a:r>
              <a:rPr lang="tr-TR" sz="2000" dirty="0"/>
              <a:t>siyah ve yumuşak uçlu kurşun kalem ile leke </a:t>
            </a:r>
            <a:r>
              <a:rPr lang="tr-TR" sz="2000" dirty="0" smtClean="0"/>
              <a:t>bırakmayan yumuşak </a:t>
            </a:r>
            <a:r>
              <a:rPr lang="tr-TR" sz="2000" dirty="0"/>
              <a:t>silgi kullanmaları,</a:t>
            </a:r>
            <a:br>
              <a:rPr lang="tr-TR" sz="2000" dirty="0"/>
            </a:br>
            <a:r>
              <a:rPr lang="tr-TR" sz="2000" dirty="0"/>
              <a:t>b. Cevap kâğıdında bulunan “Bu Bölüme Dokunmayınız” kısmının hiçbir şekilde</a:t>
            </a:r>
            <a:br>
              <a:rPr lang="tr-TR" sz="2000" dirty="0"/>
            </a:br>
            <a:r>
              <a:rPr lang="tr-TR" sz="2000" dirty="0"/>
              <a:t>işaretlenmeyeceği,</a:t>
            </a:r>
            <a:br>
              <a:rPr lang="tr-TR" sz="2000" dirty="0"/>
            </a:br>
            <a:r>
              <a:rPr lang="tr-TR" sz="2000" dirty="0"/>
              <a:t>c. Her sorunun 4 (dört) cevap seçeneği olduğu, bu seçeneklerin içinde sadece 1</a:t>
            </a:r>
            <a:br>
              <a:rPr lang="tr-TR" sz="2000" dirty="0"/>
            </a:br>
            <a:r>
              <a:rPr lang="tr-TR" sz="2000" dirty="0"/>
              <a:t>(bir) doğru cevap olduğu ve </a:t>
            </a:r>
            <a:r>
              <a:rPr lang="tr-TR" sz="2000" u="sng" dirty="0"/>
              <a:t>üç yanlış cevabın bir doğru cevabı götüreceği,</a:t>
            </a:r>
            <a:br>
              <a:rPr lang="tr-TR" sz="2000" u="sng" dirty="0"/>
            </a:br>
            <a:r>
              <a:rPr lang="tr-TR" sz="2000" dirty="0"/>
              <a:t>d. Çift işaretlenmiş veya iyi silinmemiş cevapların optik okuyucular tarafından</a:t>
            </a:r>
            <a:br>
              <a:rPr lang="tr-TR" sz="2000" dirty="0"/>
            </a:br>
            <a:r>
              <a:rPr lang="tr-TR" sz="2000" dirty="0"/>
              <a:t>yanlış cevap olarak değerlendirileceği,</a:t>
            </a:r>
            <a:br>
              <a:rPr lang="tr-TR" sz="2000" dirty="0"/>
            </a:br>
            <a:r>
              <a:rPr lang="tr-TR" sz="2000" dirty="0"/>
              <a:t>e. Soru kitapçığına işaretlenen cevapların, cevap kâğıdına işaretlenmediği </a:t>
            </a:r>
            <a:r>
              <a:rPr lang="tr-TR" sz="2000" dirty="0" smtClean="0"/>
              <a:t>takdirde değerlendirme </a:t>
            </a:r>
            <a:r>
              <a:rPr lang="tr-TR" sz="2000" dirty="0"/>
              <a:t>işlemine alınmayacağı</a:t>
            </a:r>
            <a:br>
              <a:rPr lang="tr-TR" sz="2000" dirty="0"/>
            </a:br>
            <a:r>
              <a:rPr lang="tr-TR" sz="2000" dirty="0"/>
              <a:t>hususlarını duyurur. </a:t>
            </a:r>
            <a:br>
              <a:rPr lang="tr-TR" sz="2000" dirty="0"/>
            </a:br>
            <a:endParaRPr lang="tr-TR" sz="2000" b="1" dirty="0"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100" y="882650"/>
            <a:ext cx="7705702" cy="762000"/>
          </a:xfrm>
        </p:spPr>
        <p:txBody>
          <a:bodyPr/>
          <a:lstStyle/>
          <a:p>
            <a:pPr algn="ctr"/>
            <a:r>
              <a:rPr lang="tr-TR" b="1" dirty="0" smtClean="0"/>
              <a:t>Toplantı Amacı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0900" y="1873250"/>
            <a:ext cx="96774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Haziran 2019 tarihinde yapılacak olan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«Sınavla Öğrenci Alacak Ortaöğretim Kurumlarına İlişkin Merkezi Sınav»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çocuklarımızın istikbali açısında en önemli bir sınavlardan biri olup, uygulamada birlikteliği sağlamak ve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yaşanması muhtemel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hataları 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aza indirmek.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6300" y="366958"/>
            <a:ext cx="7782641" cy="915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03300" y="2101850"/>
            <a:ext cx="9525000" cy="21570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080" indent="-285750">
              <a:lnSpc>
                <a:spcPct val="101299"/>
              </a:lnSpc>
              <a:buFont typeface="Wingdings" panose="05000000000000000000" pitchFamily="2" charset="2"/>
              <a:buChar char="Ø"/>
            </a:pPr>
            <a:r>
              <a:rPr lang="tr-TR" dirty="0"/>
              <a:t>Soru </a:t>
            </a:r>
            <a:r>
              <a:rPr lang="tr-TR" dirty="0" smtClean="0"/>
              <a:t>kitapçığı A</a:t>
            </a:r>
            <a:r>
              <a:rPr lang="tr-TR" dirty="0"/>
              <a:t>, B, C ve D olmak üzere dört ayrı türü </a:t>
            </a:r>
            <a:r>
              <a:rPr lang="tr-TR" dirty="0" smtClean="0"/>
              <a:t>olup, öğrencilerin cevap kağıdındaki kitapçık türü bölümünde gerekli işaretlemeyi yapmaları gerektiğini söyler.</a:t>
            </a:r>
            <a:r>
              <a:rPr lang="tr-TR" sz="2800" dirty="0" smtClean="0"/>
              <a:t> </a:t>
            </a:r>
          </a:p>
          <a:p>
            <a:pPr marL="297815" marR="5080" indent="-285750">
              <a:lnSpc>
                <a:spcPct val="101299"/>
              </a:lnSpc>
              <a:buFont typeface="Wingdings" panose="05000000000000000000" pitchFamily="2" charset="2"/>
              <a:buChar char="Ø"/>
            </a:pPr>
            <a:r>
              <a:rPr lang="tr-TR" dirty="0"/>
              <a:t>Doğru işaretlemenin yapılıp yapılmadığını soru kitapçığı ve cevap kâğıtları </a:t>
            </a:r>
            <a:r>
              <a:rPr lang="tr-TR" dirty="0" smtClean="0"/>
              <a:t>üzerinden kontrol </a:t>
            </a:r>
            <a:r>
              <a:rPr lang="tr-TR" dirty="0"/>
              <a:t>eder ve sınıf öğrenci yoklama listesine gerekli kodlamaları yapar.</a:t>
            </a:r>
            <a:r>
              <a:rPr lang="tr-TR" sz="2800" dirty="0"/>
              <a:t> </a:t>
            </a:r>
            <a:br>
              <a:rPr lang="tr-TR" sz="2800" dirty="0"/>
            </a:br>
            <a:endParaRPr lang="tr-TR" sz="2800" b="1" dirty="0">
              <a:cs typeface="Century Gothic"/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4104" y="3115564"/>
            <a:ext cx="7808974" cy="365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9168" y="3615436"/>
            <a:ext cx="4535422" cy="509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/>
          <p:nvPr/>
        </p:nvSpPr>
        <p:spPr>
          <a:xfrm>
            <a:off x="30480" y="2997212"/>
            <a:ext cx="10692384" cy="3356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231900" y="1920200"/>
            <a:ext cx="9343390" cy="408829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5080" indent="-342900">
              <a:lnSpc>
                <a:spcPct val="80100"/>
              </a:lnSpc>
              <a:spcBef>
                <a:spcPts val="680"/>
              </a:spcBef>
              <a:buClr>
                <a:srgbClr val="FF378B"/>
              </a:buClr>
              <a:buSzPct val="79591"/>
              <a:buFont typeface="Wingdings" panose="05000000000000000000" pitchFamily="2" charset="2"/>
              <a:buChar char="Ø"/>
              <a:tabLst>
                <a:tab pos="351155" algn="l"/>
              </a:tabLst>
            </a:pPr>
            <a:r>
              <a:rPr sz="2500" spc="5" dirty="0">
                <a:latin typeface="Century Gothic"/>
                <a:cs typeface="Century Gothic"/>
              </a:rPr>
              <a:t>Sınav </a:t>
            </a:r>
            <a:r>
              <a:rPr sz="2500" dirty="0">
                <a:latin typeface="Century Gothic"/>
                <a:cs typeface="Century Gothic"/>
              </a:rPr>
              <a:t>anında yanında </a:t>
            </a:r>
            <a:r>
              <a:rPr sz="2500" spc="5" dirty="0">
                <a:latin typeface="Century Gothic"/>
                <a:cs typeface="Century Gothic"/>
              </a:rPr>
              <a:t>(</a:t>
            </a:r>
            <a:r>
              <a:rPr sz="2500" u="sng" spc="5" dirty="0">
                <a:latin typeface="Century Gothic"/>
                <a:cs typeface="Century Gothic"/>
              </a:rPr>
              <a:t>kullanımı </a:t>
            </a:r>
            <a:r>
              <a:rPr sz="2500" u="sng" spc="-5" dirty="0">
                <a:latin typeface="Century Gothic"/>
                <a:cs typeface="Century Gothic"/>
              </a:rPr>
              <a:t>doktor </a:t>
            </a:r>
            <a:r>
              <a:rPr sz="2500" u="sng" dirty="0">
                <a:latin typeface="Century Gothic"/>
                <a:cs typeface="Century Gothic"/>
              </a:rPr>
              <a:t>raporu </a:t>
            </a:r>
            <a:r>
              <a:rPr sz="2500" u="sng" spc="5" dirty="0">
                <a:latin typeface="Century Gothic"/>
                <a:cs typeface="Century Gothic"/>
              </a:rPr>
              <a:t>ile </a:t>
            </a:r>
            <a:r>
              <a:rPr sz="2500" u="sng" dirty="0">
                <a:latin typeface="Century Gothic"/>
                <a:cs typeface="Century Gothic"/>
              </a:rPr>
              <a:t>belirlenen  hasta veya </a:t>
            </a:r>
            <a:r>
              <a:rPr sz="2500" u="sng" spc="5" dirty="0">
                <a:latin typeface="Century Gothic"/>
                <a:cs typeface="Century Gothic"/>
              </a:rPr>
              <a:t>engellilere </a:t>
            </a:r>
            <a:r>
              <a:rPr sz="2500" u="sng" spc="-5" dirty="0">
                <a:latin typeface="Century Gothic"/>
                <a:cs typeface="Century Gothic"/>
              </a:rPr>
              <a:t>ait </a:t>
            </a:r>
            <a:r>
              <a:rPr sz="2500" u="sng" dirty="0">
                <a:latin typeface="Century Gothic"/>
                <a:cs typeface="Century Gothic"/>
              </a:rPr>
              <a:t>cihazlar </a:t>
            </a:r>
            <a:r>
              <a:rPr sz="2500" u="sng" spc="-5" dirty="0">
                <a:latin typeface="Century Gothic"/>
                <a:cs typeface="Century Gothic"/>
              </a:rPr>
              <a:t>hariç</a:t>
            </a:r>
            <a:r>
              <a:rPr sz="2500" spc="-5" dirty="0">
                <a:latin typeface="Century Gothic"/>
                <a:cs typeface="Century Gothic"/>
              </a:rPr>
              <a:t>) </a:t>
            </a:r>
            <a:r>
              <a:rPr sz="2500" dirty="0">
                <a:latin typeface="Century Gothic"/>
                <a:cs typeface="Century Gothic"/>
              </a:rPr>
              <a:t>çanta, </a:t>
            </a:r>
            <a:r>
              <a:rPr sz="2500" spc="-5" dirty="0">
                <a:latin typeface="Century Gothic"/>
                <a:cs typeface="Century Gothic"/>
              </a:rPr>
              <a:t>cep  </a:t>
            </a:r>
            <a:r>
              <a:rPr sz="2500" dirty="0">
                <a:latin typeface="Century Gothic"/>
                <a:cs typeface="Century Gothic"/>
              </a:rPr>
              <a:t>telefonu, telsiz, radyo, saat, bilgisayar, </a:t>
            </a:r>
            <a:r>
              <a:rPr sz="2500" spc="-5" dirty="0">
                <a:latin typeface="Century Gothic"/>
                <a:cs typeface="Century Gothic"/>
              </a:rPr>
              <a:t>kamera </a:t>
            </a:r>
            <a:r>
              <a:rPr sz="2500" dirty="0">
                <a:latin typeface="Century Gothic"/>
                <a:cs typeface="Century Gothic"/>
              </a:rPr>
              <a:t>ve </a:t>
            </a:r>
            <a:r>
              <a:rPr sz="2500" spc="-5" dirty="0">
                <a:latin typeface="Century Gothic"/>
                <a:cs typeface="Century Gothic"/>
              </a:rPr>
              <a:t>benzeri  </a:t>
            </a:r>
            <a:r>
              <a:rPr sz="2500" dirty="0">
                <a:latin typeface="Century Gothic"/>
                <a:cs typeface="Century Gothic"/>
              </a:rPr>
              <a:t>iletişim </a:t>
            </a:r>
            <a:r>
              <a:rPr sz="2500" spc="5" dirty="0">
                <a:latin typeface="Century Gothic"/>
                <a:cs typeface="Century Gothic"/>
              </a:rPr>
              <a:t>araçları ile </a:t>
            </a:r>
            <a:r>
              <a:rPr sz="2500" dirty="0">
                <a:latin typeface="Century Gothic"/>
                <a:cs typeface="Century Gothic"/>
              </a:rPr>
              <a:t>depolama </a:t>
            </a:r>
            <a:r>
              <a:rPr sz="2500" spc="5" dirty="0">
                <a:latin typeface="Century Gothic"/>
                <a:cs typeface="Century Gothic"/>
              </a:rPr>
              <a:t>kayıt </a:t>
            </a:r>
            <a:r>
              <a:rPr sz="2500" dirty="0">
                <a:latin typeface="Century Gothic"/>
                <a:cs typeface="Century Gothic"/>
              </a:rPr>
              <a:t>ve veri aktarma</a:t>
            </a:r>
            <a:r>
              <a:rPr sz="2500" spc="-150" dirty="0">
                <a:latin typeface="Century Gothic"/>
                <a:cs typeface="Century Gothic"/>
              </a:rPr>
              <a:t> </a:t>
            </a:r>
            <a:r>
              <a:rPr sz="2500" spc="5" dirty="0">
                <a:latin typeface="Century Gothic"/>
                <a:cs typeface="Century Gothic"/>
              </a:rPr>
              <a:t>cihazları,  </a:t>
            </a:r>
            <a:r>
              <a:rPr sz="2500" dirty="0">
                <a:latin typeface="Century Gothic"/>
                <a:cs typeface="Century Gothic"/>
              </a:rPr>
              <a:t>kablosuz iletişim </a:t>
            </a:r>
            <a:r>
              <a:rPr sz="2500" spc="5" dirty="0">
                <a:latin typeface="Century Gothic"/>
                <a:cs typeface="Century Gothic"/>
              </a:rPr>
              <a:t>sağlayan </a:t>
            </a:r>
            <a:r>
              <a:rPr sz="2500" dirty="0">
                <a:latin typeface="Century Gothic"/>
                <a:cs typeface="Century Gothic"/>
              </a:rPr>
              <a:t>cihazlar ve </a:t>
            </a:r>
            <a:r>
              <a:rPr sz="2500" spc="5" dirty="0">
                <a:latin typeface="Century Gothic"/>
                <a:cs typeface="Century Gothic"/>
              </a:rPr>
              <a:t>kulaklık, </a:t>
            </a:r>
            <a:r>
              <a:rPr sz="2500" dirty="0">
                <a:latin typeface="Century Gothic"/>
                <a:cs typeface="Century Gothic"/>
              </a:rPr>
              <a:t>kolye, </a:t>
            </a:r>
            <a:r>
              <a:rPr sz="2500" spc="-5" dirty="0">
                <a:latin typeface="Century Gothic"/>
                <a:cs typeface="Century Gothic"/>
              </a:rPr>
              <a:t>küpe,  bilezik, yüzük, </a:t>
            </a:r>
            <a:r>
              <a:rPr sz="2500" dirty="0">
                <a:latin typeface="Century Gothic"/>
                <a:cs typeface="Century Gothic"/>
              </a:rPr>
              <a:t>broş ve </a:t>
            </a:r>
            <a:r>
              <a:rPr sz="2500" spc="-5" dirty="0">
                <a:latin typeface="Century Gothic"/>
                <a:cs typeface="Century Gothic"/>
              </a:rPr>
              <a:t>benzeri </a:t>
            </a:r>
            <a:r>
              <a:rPr sz="2500" spc="5" dirty="0">
                <a:latin typeface="Century Gothic"/>
                <a:cs typeface="Century Gothic"/>
              </a:rPr>
              <a:t>eşyalar ile </a:t>
            </a:r>
            <a:r>
              <a:rPr sz="2500" spc="-5" dirty="0">
                <a:latin typeface="Century Gothic"/>
                <a:cs typeface="Century Gothic"/>
              </a:rPr>
              <a:t>her </a:t>
            </a:r>
            <a:r>
              <a:rPr sz="2500" spc="5" dirty="0">
                <a:latin typeface="Century Gothic"/>
                <a:cs typeface="Century Gothic"/>
              </a:rPr>
              <a:t>türlü </a:t>
            </a:r>
            <a:r>
              <a:rPr sz="2500" dirty="0">
                <a:latin typeface="Century Gothic"/>
                <a:cs typeface="Century Gothic"/>
              </a:rPr>
              <a:t>elektronik  ve/veya </a:t>
            </a:r>
            <a:r>
              <a:rPr sz="2500" spc="-5" dirty="0">
                <a:latin typeface="Century Gothic"/>
                <a:cs typeface="Century Gothic"/>
              </a:rPr>
              <a:t>mekanik </a:t>
            </a:r>
            <a:r>
              <a:rPr sz="2500" dirty="0">
                <a:latin typeface="Century Gothic"/>
                <a:cs typeface="Century Gothic"/>
              </a:rPr>
              <a:t>cihazlar, databank sözlük, </a:t>
            </a:r>
            <a:r>
              <a:rPr sz="2500" spc="-5" dirty="0">
                <a:latin typeface="Century Gothic"/>
                <a:cs typeface="Century Gothic"/>
              </a:rPr>
              <a:t>hesap  makinesi, </a:t>
            </a:r>
            <a:r>
              <a:rPr sz="2500" spc="5" dirty="0">
                <a:latin typeface="Century Gothic"/>
                <a:cs typeface="Century Gothic"/>
              </a:rPr>
              <a:t>kâğıt, </a:t>
            </a:r>
            <a:r>
              <a:rPr sz="2500" spc="-5" dirty="0">
                <a:latin typeface="Century Gothic"/>
                <a:cs typeface="Century Gothic"/>
              </a:rPr>
              <a:t>kitap, defter, not </a:t>
            </a:r>
            <a:r>
              <a:rPr sz="2500" dirty="0">
                <a:latin typeface="Century Gothic"/>
                <a:cs typeface="Century Gothic"/>
              </a:rPr>
              <a:t>vb. dokümanlar, pergel,  </a:t>
            </a:r>
            <a:r>
              <a:rPr sz="2500" spc="5" dirty="0">
                <a:latin typeface="Century Gothic"/>
                <a:cs typeface="Century Gothic"/>
              </a:rPr>
              <a:t>açıölçer, </a:t>
            </a:r>
            <a:r>
              <a:rPr sz="2500" spc="-5" dirty="0">
                <a:latin typeface="Century Gothic"/>
                <a:cs typeface="Century Gothic"/>
              </a:rPr>
              <a:t>cetvel </a:t>
            </a:r>
            <a:r>
              <a:rPr sz="2500" dirty="0">
                <a:latin typeface="Century Gothic"/>
                <a:cs typeface="Century Gothic"/>
              </a:rPr>
              <a:t>vb. </a:t>
            </a:r>
            <a:r>
              <a:rPr sz="2500" spc="5" dirty="0">
                <a:latin typeface="Century Gothic"/>
                <a:cs typeface="Century Gothic"/>
              </a:rPr>
              <a:t>araçlardan </a:t>
            </a:r>
            <a:r>
              <a:rPr sz="2500" spc="-5" dirty="0">
                <a:latin typeface="Century Gothic"/>
                <a:cs typeface="Century Gothic"/>
              </a:rPr>
              <a:t>herhangi birini  </a:t>
            </a:r>
            <a:r>
              <a:rPr sz="2500" spc="5" dirty="0">
                <a:latin typeface="Century Gothic"/>
                <a:cs typeface="Century Gothic"/>
              </a:rPr>
              <a:t>bulunduranların sınavı, sınav </a:t>
            </a:r>
            <a:r>
              <a:rPr sz="2500" dirty="0">
                <a:latin typeface="Century Gothic"/>
                <a:cs typeface="Century Gothic"/>
              </a:rPr>
              <a:t>kurallarını ihlal ettiği </a:t>
            </a:r>
            <a:r>
              <a:rPr sz="2500" spc="-10" dirty="0">
                <a:latin typeface="Century Gothic"/>
                <a:cs typeface="Century Gothic"/>
              </a:rPr>
              <a:t>için  </a:t>
            </a:r>
            <a:r>
              <a:rPr sz="2500" spc="5" dirty="0">
                <a:latin typeface="Century Gothic"/>
                <a:cs typeface="Century Gothic"/>
              </a:rPr>
              <a:t>tutanakla </a:t>
            </a:r>
            <a:r>
              <a:rPr sz="2500" spc="-5" dirty="0">
                <a:latin typeface="Century Gothic"/>
                <a:cs typeface="Century Gothic"/>
              </a:rPr>
              <a:t>geçersiz </a:t>
            </a:r>
            <a:r>
              <a:rPr sz="2500" dirty="0">
                <a:latin typeface="Century Gothic"/>
                <a:cs typeface="Century Gothic"/>
              </a:rPr>
              <a:t>sayılacaktır. Hazırlanan tutanakta </a:t>
            </a:r>
            <a:r>
              <a:rPr sz="2500" spc="10" dirty="0">
                <a:latin typeface="Century Gothic"/>
                <a:cs typeface="Century Gothic"/>
              </a:rPr>
              <a:t>sınavın  </a:t>
            </a:r>
            <a:r>
              <a:rPr sz="2500" dirty="0">
                <a:latin typeface="Century Gothic"/>
                <a:cs typeface="Century Gothic"/>
              </a:rPr>
              <a:t>iptal </a:t>
            </a:r>
            <a:r>
              <a:rPr sz="2500" spc="-5" dirty="0">
                <a:latin typeface="Century Gothic"/>
                <a:cs typeface="Century Gothic"/>
              </a:rPr>
              <a:t>edileceğine dair </a:t>
            </a:r>
            <a:r>
              <a:rPr sz="2500" dirty="0">
                <a:latin typeface="Century Gothic"/>
                <a:cs typeface="Century Gothic"/>
              </a:rPr>
              <a:t>ibare </a:t>
            </a:r>
            <a:r>
              <a:rPr sz="2500" spc="5" dirty="0">
                <a:latin typeface="Century Gothic"/>
                <a:cs typeface="Century Gothic"/>
              </a:rPr>
              <a:t>mutlaka</a:t>
            </a:r>
            <a:r>
              <a:rPr sz="2500" spc="25" dirty="0">
                <a:latin typeface="Century Gothic"/>
                <a:cs typeface="Century Gothic"/>
              </a:rPr>
              <a:t> </a:t>
            </a:r>
            <a:r>
              <a:rPr sz="2500" spc="5" dirty="0">
                <a:latin typeface="Century Gothic"/>
                <a:cs typeface="Century Gothic"/>
              </a:rPr>
              <a:t>bulunacaktır.</a:t>
            </a:r>
            <a:endParaRPr sz="2500" dirty="0">
              <a:latin typeface="Century Gothic"/>
              <a:cs typeface="Century Gothic"/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146300" y="317784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378B"/>
                </a:solidFill>
              </a:rPr>
              <a:t>Salon Görevlilerinin Sınav Süresince Yapacakları İşlemler</a:t>
            </a:r>
            <a:endParaRPr lang="tr-TR" sz="3200" dirty="0">
              <a:solidFill>
                <a:srgbClr val="FF37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384263" y="1885302"/>
            <a:ext cx="8763000" cy="436927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645143" marR="5080" indent="-342900">
              <a:lnSpc>
                <a:spcPct val="80000"/>
              </a:lnSpc>
              <a:spcBef>
                <a:spcPts val="615"/>
              </a:spcBef>
              <a:buFont typeface="Wingdings" panose="05000000000000000000" pitchFamily="2" charset="2"/>
              <a:buChar char="Ø"/>
            </a:pPr>
            <a:r>
              <a:rPr lang="es-ES" sz="2800" dirty="0"/>
              <a:t>Sınava girmeyen öğrencilerin, salon öğrenci yoklama listesinde</a:t>
            </a:r>
            <a:r>
              <a:rPr lang="tr-TR" sz="2800" dirty="0"/>
              <a:t> </a:t>
            </a:r>
            <a:r>
              <a:rPr sz="2800" dirty="0" err="1"/>
              <a:t>isimlerinin</a:t>
            </a:r>
            <a:r>
              <a:rPr sz="2800" dirty="0"/>
              <a:t> karşısına silinmeyen kalemle “GİRMEDİ” yazar ve cevap  kâğıdındaki “SINAVA GİRMEDİ” kutucuğunu </a:t>
            </a:r>
            <a:r>
              <a:rPr sz="2800" u="sng" dirty="0"/>
              <a:t>kurşun </a:t>
            </a:r>
            <a:r>
              <a:rPr sz="2800" u="sng" dirty="0" err="1"/>
              <a:t>kalemle</a:t>
            </a:r>
            <a:r>
              <a:rPr sz="2800" u="sng" dirty="0"/>
              <a:t> </a:t>
            </a:r>
            <a:r>
              <a:rPr sz="2800" u="sng" dirty="0" err="1" smtClean="0"/>
              <a:t>kodlar</a:t>
            </a:r>
            <a:r>
              <a:rPr sz="2800" dirty="0" smtClean="0"/>
              <a:t>.</a:t>
            </a:r>
            <a:endParaRPr lang="tr-TR" sz="2800" dirty="0" smtClean="0"/>
          </a:p>
          <a:p>
            <a:pPr marL="645143" marR="5080" indent="-342900">
              <a:lnSpc>
                <a:spcPct val="80000"/>
              </a:lnSpc>
              <a:spcBef>
                <a:spcPts val="615"/>
              </a:spcBef>
              <a:buFont typeface="Wingdings" panose="05000000000000000000" pitchFamily="2" charset="2"/>
              <a:buChar char="Ø"/>
            </a:pPr>
            <a:r>
              <a:rPr sz="2800" dirty="0" err="1" smtClean="0"/>
              <a:t>Cevap</a:t>
            </a:r>
            <a:r>
              <a:rPr sz="2800" dirty="0" smtClean="0"/>
              <a:t> </a:t>
            </a:r>
            <a:r>
              <a:rPr sz="2800" dirty="0"/>
              <a:t>kâğıdında öğrencinin imzasının olup olmadığını ve  cevaplarını kodladığını </a:t>
            </a:r>
            <a:r>
              <a:rPr sz="2800" dirty="0" err="1"/>
              <a:t>kontrol</a:t>
            </a:r>
            <a:r>
              <a:rPr sz="2800" dirty="0"/>
              <a:t> </a:t>
            </a:r>
            <a:r>
              <a:rPr sz="2800" dirty="0" err="1" smtClean="0"/>
              <a:t>eder</a:t>
            </a:r>
            <a:r>
              <a:rPr sz="2800" dirty="0" smtClean="0"/>
              <a:t>.</a:t>
            </a:r>
            <a:endParaRPr lang="tr-TR" sz="2800" dirty="0" smtClean="0"/>
          </a:p>
          <a:p>
            <a:pPr marL="645143" marR="5080" indent="-342900">
              <a:lnSpc>
                <a:spcPct val="80000"/>
              </a:lnSpc>
              <a:spcBef>
                <a:spcPts val="615"/>
              </a:spcBef>
              <a:buFont typeface="Wingdings" panose="05000000000000000000" pitchFamily="2" charset="2"/>
              <a:buChar char="Ø"/>
            </a:pPr>
            <a:r>
              <a:rPr sz="2800" spc="5" dirty="0" err="1" smtClean="0"/>
              <a:t>Sınav</a:t>
            </a:r>
            <a:r>
              <a:rPr sz="2800" spc="5" dirty="0" smtClean="0"/>
              <a:t> </a:t>
            </a:r>
            <a:r>
              <a:rPr sz="2800" spc="5" dirty="0"/>
              <a:t>sırasında </a:t>
            </a:r>
            <a:r>
              <a:rPr sz="2800" dirty="0"/>
              <a:t>öğrencilerin </a:t>
            </a:r>
            <a:r>
              <a:rPr sz="2800" spc="10" dirty="0"/>
              <a:t>sağlık </a:t>
            </a:r>
            <a:r>
              <a:rPr sz="2800" spc="-5" dirty="0"/>
              <a:t>sebebi </a:t>
            </a:r>
            <a:r>
              <a:rPr sz="2800" spc="5" dirty="0"/>
              <a:t>dışında dışarı  çıkmasına </a:t>
            </a:r>
            <a:r>
              <a:rPr sz="2800" spc="-10" dirty="0"/>
              <a:t>izin </a:t>
            </a:r>
            <a:r>
              <a:rPr sz="2800" spc="-5" dirty="0"/>
              <a:t>vermez, </a:t>
            </a:r>
            <a:r>
              <a:rPr sz="2800" dirty="0"/>
              <a:t>zorunlu durumlarda </a:t>
            </a:r>
            <a:r>
              <a:rPr sz="2800" spc="-5" dirty="0"/>
              <a:t>öğrenciye  koridorda </a:t>
            </a:r>
            <a:r>
              <a:rPr sz="2800" spc="5" dirty="0"/>
              <a:t>görevli </a:t>
            </a:r>
            <a:r>
              <a:rPr sz="2800" spc="-5" dirty="0"/>
              <a:t>yedek gözetmen </a:t>
            </a:r>
            <a:r>
              <a:rPr sz="2800" dirty="0"/>
              <a:t>eşlik </a:t>
            </a:r>
            <a:r>
              <a:rPr sz="2800" spc="-5" dirty="0" err="1"/>
              <a:t>eder</a:t>
            </a:r>
            <a:r>
              <a:rPr sz="2800" spc="-5" dirty="0" smtClean="0"/>
              <a:t>.</a:t>
            </a:r>
            <a:endParaRPr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8"/>
          <a:stretch/>
        </p:blipFill>
        <p:spPr>
          <a:xfrm>
            <a:off x="393700" y="-188065"/>
            <a:ext cx="1828800" cy="202565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146300" y="317784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378B"/>
                </a:solidFill>
              </a:rPr>
              <a:t>Salon Görevlilerinin Sınav Süresince Yapacakları İşlemler</a:t>
            </a:r>
            <a:endParaRPr lang="tr-TR" sz="3200" dirty="0">
              <a:solidFill>
                <a:srgbClr val="FF37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406525" y="1720850"/>
            <a:ext cx="8976995" cy="242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51460" indent="-342900">
              <a:lnSpc>
                <a:spcPct val="101299"/>
              </a:lnSpc>
              <a:spcBef>
                <a:spcPts val="550"/>
              </a:spcBef>
              <a:buFont typeface="Wingdings" panose="05000000000000000000" pitchFamily="2" charset="2"/>
              <a:buChar char="Ø"/>
            </a:pPr>
            <a:r>
              <a:rPr sz="2500" spc="15" dirty="0" err="1" smtClean="0">
                <a:latin typeface="Century Gothic"/>
                <a:cs typeface="Century Gothic"/>
              </a:rPr>
              <a:t>Sınav</a:t>
            </a:r>
            <a:r>
              <a:rPr sz="2500" spc="15" dirty="0" smtClean="0">
                <a:latin typeface="Century Gothic"/>
                <a:cs typeface="Century Gothic"/>
              </a:rPr>
              <a:t> </a:t>
            </a:r>
            <a:r>
              <a:rPr sz="2500" spc="20" dirty="0">
                <a:latin typeface="Century Gothic"/>
                <a:cs typeface="Century Gothic"/>
              </a:rPr>
              <a:t>bitimine </a:t>
            </a:r>
            <a:r>
              <a:rPr sz="2500" spc="15" dirty="0">
                <a:latin typeface="Century Gothic"/>
                <a:cs typeface="Century Gothic"/>
              </a:rPr>
              <a:t>15 </a:t>
            </a:r>
            <a:r>
              <a:rPr sz="2500" spc="20" dirty="0">
                <a:latin typeface="Century Gothic"/>
                <a:cs typeface="Century Gothic"/>
              </a:rPr>
              <a:t>dakika kala ve </a:t>
            </a:r>
            <a:r>
              <a:rPr sz="2500" spc="15" dirty="0">
                <a:latin typeface="Century Gothic"/>
                <a:cs typeface="Century Gothic"/>
              </a:rPr>
              <a:t>5 </a:t>
            </a:r>
            <a:r>
              <a:rPr sz="2500" spc="20" dirty="0">
                <a:latin typeface="Century Gothic"/>
                <a:cs typeface="Century Gothic"/>
              </a:rPr>
              <a:t>dakika </a:t>
            </a:r>
            <a:r>
              <a:rPr sz="2500" spc="15" dirty="0">
                <a:latin typeface="Century Gothic"/>
                <a:cs typeface="Century Gothic"/>
              </a:rPr>
              <a:t>öğrencileri </a:t>
            </a:r>
            <a:r>
              <a:rPr sz="2500" spc="10" dirty="0">
                <a:latin typeface="Century Gothic"/>
                <a:cs typeface="Century Gothic"/>
              </a:rPr>
              <a:t>"</a:t>
            </a:r>
            <a:r>
              <a:rPr sz="2500" spc="10" dirty="0" smtClean="0">
                <a:latin typeface="Century Gothic"/>
                <a:cs typeface="Century Gothic"/>
              </a:rPr>
              <a:t>15</a:t>
            </a:r>
            <a:r>
              <a:rPr lang="tr-TR" sz="2500" spc="10" dirty="0" smtClean="0">
                <a:latin typeface="Century Gothic"/>
                <a:cs typeface="Century Gothic"/>
              </a:rPr>
              <a:t> (ONBEŞ) </a:t>
            </a:r>
            <a:r>
              <a:rPr sz="2500" spc="15" dirty="0" smtClean="0">
                <a:latin typeface="Century Gothic"/>
                <a:cs typeface="Century Gothic"/>
              </a:rPr>
              <a:t>DAKİKANIZ </a:t>
            </a:r>
            <a:r>
              <a:rPr sz="2500" spc="15" dirty="0">
                <a:latin typeface="Century Gothic"/>
                <a:cs typeface="Century Gothic"/>
              </a:rPr>
              <a:t>KALDI" </a:t>
            </a:r>
            <a:r>
              <a:rPr sz="2500" spc="5" dirty="0">
                <a:latin typeface="Century Gothic"/>
                <a:cs typeface="Century Gothic"/>
              </a:rPr>
              <a:t>, </a:t>
            </a:r>
            <a:r>
              <a:rPr sz="2500" spc="15" dirty="0">
                <a:latin typeface="Century Gothic"/>
                <a:cs typeface="Century Gothic"/>
              </a:rPr>
              <a:t>“5 </a:t>
            </a:r>
            <a:r>
              <a:rPr sz="2500" dirty="0">
                <a:latin typeface="Century Gothic"/>
                <a:cs typeface="Century Gothic"/>
              </a:rPr>
              <a:t>(BEŞ) </a:t>
            </a:r>
            <a:r>
              <a:rPr sz="2500" spc="15" dirty="0">
                <a:latin typeface="Century Gothic"/>
                <a:cs typeface="Century Gothic"/>
              </a:rPr>
              <a:t>DAKİKANIZ KALDI” </a:t>
            </a:r>
            <a:r>
              <a:rPr sz="2500" spc="20" dirty="0">
                <a:latin typeface="Century Gothic"/>
                <a:cs typeface="Century Gothic"/>
              </a:rPr>
              <a:t>şeklinde</a:t>
            </a:r>
            <a:r>
              <a:rPr sz="2500" spc="-105" dirty="0">
                <a:latin typeface="Century Gothic"/>
                <a:cs typeface="Century Gothic"/>
              </a:rPr>
              <a:t> </a:t>
            </a:r>
            <a:r>
              <a:rPr sz="2500" spc="15" dirty="0" err="1">
                <a:latin typeface="Century Gothic"/>
                <a:cs typeface="Century Gothic"/>
              </a:rPr>
              <a:t>uyarır</a:t>
            </a:r>
            <a:r>
              <a:rPr sz="2500" spc="15" dirty="0" smtClean="0">
                <a:latin typeface="Century Gothic"/>
                <a:cs typeface="Century Gothic"/>
              </a:rPr>
              <a:t>.</a:t>
            </a:r>
            <a:endParaRPr lang="tr-TR" sz="2500" spc="15" dirty="0" smtClean="0">
              <a:latin typeface="Century Gothic"/>
              <a:cs typeface="Century Gothic"/>
            </a:endParaRPr>
          </a:p>
          <a:p>
            <a:pPr marL="354965" marR="251460" indent="-342900">
              <a:lnSpc>
                <a:spcPct val="101299"/>
              </a:lnSpc>
              <a:spcBef>
                <a:spcPts val="550"/>
              </a:spcBef>
              <a:buFont typeface="Wingdings" panose="05000000000000000000" pitchFamily="2" charset="2"/>
              <a:buChar char="Ø"/>
            </a:pPr>
            <a:r>
              <a:rPr sz="2500" spc="15" dirty="0" err="1" smtClean="0">
                <a:latin typeface="Century Gothic"/>
                <a:cs typeface="Century Gothic"/>
              </a:rPr>
              <a:t>Öğrenciye</a:t>
            </a:r>
            <a:r>
              <a:rPr sz="2500" spc="15" dirty="0" smtClean="0">
                <a:latin typeface="Century Gothic"/>
                <a:cs typeface="Century Gothic"/>
              </a:rPr>
              <a:t> </a:t>
            </a:r>
            <a:r>
              <a:rPr sz="2500" spc="15" dirty="0" err="1" smtClean="0">
                <a:latin typeface="Century Gothic"/>
                <a:cs typeface="Century Gothic"/>
              </a:rPr>
              <a:t>ait</a:t>
            </a:r>
            <a:r>
              <a:rPr sz="2500" spc="15" dirty="0" smtClean="0">
                <a:latin typeface="Century Gothic"/>
                <a:cs typeface="Century Gothic"/>
              </a:rPr>
              <a:t> </a:t>
            </a:r>
            <a:r>
              <a:rPr sz="2500" spc="15" dirty="0" err="1" smtClean="0">
                <a:latin typeface="Century Gothic"/>
                <a:cs typeface="Century Gothic"/>
              </a:rPr>
              <a:t>cevap</a:t>
            </a:r>
            <a:r>
              <a:rPr sz="2500" spc="15" dirty="0" smtClean="0">
                <a:latin typeface="Century Gothic"/>
                <a:cs typeface="Century Gothic"/>
              </a:rPr>
              <a:t> </a:t>
            </a:r>
            <a:r>
              <a:rPr sz="2500" spc="15" dirty="0" err="1" smtClean="0">
                <a:latin typeface="Century Gothic"/>
                <a:cs typeface="Century Gothic"/>
              </a:rPr>
              <a:t>kâğıdındaki</a:t>
            </a:r>
            <a:r>
              <a:rPr sz="2500" spc="15" dirty="0" smtClean="0">
                <a:latin typeface="Century Gothic"/>
                <a:cs typeface="Century Gothic"/>
              </a:rPr>
              <a:t> salon </a:t>
            </a:r>
            <a:r>
              <a:rPr sz="2500" spc="15" dirty="0" err="1" smtClean="0">
                <a:latin typeface="Century Gothic"/>
                <a:cs typeface="Century Gothic"/>
              </a:rPr>
              <a:t>başkanı</a:t>
            </a:r>
            <a:r>
              <a:rPr sz="2500" spc="15" dirty="0" smtClean="0">
                <a:latin typeface="Century Gothic"/>
                <a:cs typeface="Century Gothic"/>
              </a:rPr>
              <a:t> </a:t>
            </a:r>
            <a:r>
              <a:rPr sz="2500" spc="20" dirty="0" err="1" smtClean="0">
                <a:latin typeface="Century Gothic"/>
                <a:cs typeface="Century Gothic"/>
              </a:rPr>
              <a:t>ve</a:t>
            </a:r>
            <a:r>
              <a:rPr sz="2500" spc="20" dirty="0" smtClean="0">
                <a:latin typeface="Century Gothic"/>
                <a:cs typeface="Century Gothic"/>
              </a:rPr>
              <a:t>  </a:t>
            </a:r>
            <a:r>
              <a:rPr sz="2500" spc="15" dirty="0" err="1" smtClean="0">
                <a:latin typeface="Century Gothic"/>
                <a:cs typeface="Century Gothic"/>
              </a:rPr>
              <a:t>gözetmenin</a:t>
            </a:r>
            <a:r>
              <a:rPr sz="2500" spc="15" dirty="0" smtClean="0">
                <a:latin typeface="Century Gothic"/>
                <a:cs typeface="Century Gothic"/>
              </a:rPr>
              <a:t> </a:t>
            </a:r>
            <a:r>
              <a:rPr sz="2500" spc="10" dirty="0" err="1" smtClean="0">
                <a:latin typeface="Century Gothic"/>
                <a:cs typeface="Century Gothic"/>
              </a:rPr>
              <a:t>kontrol</a:t>
            </a:r>
            <a:r>
              <a:rPr sz="2500" spc="10" dirty="0" smtClean="0">
                <a:latin typeface="Century Gothic"/>
                <a:cs typeface="Century Gothic"/>
              </a:rPr>
              <a:t> </a:t>
            </a:r>
            <a:r>
              <a:rPr sz="2500" spc="15" dirty="0" err="1" smtClean="0">
                <a:latin typeface="Century Gothic"/>
                <a:cs typeface="Century Gothic"/>
              </a:rPr>
              <a:t>ettiğine</a:t>
            </a:r>
            <a:r>
              <a:rPr sz="2500" spc="15" dirty="0" smtClean="0">
                <a:latin typeface="Century Gothic"/>
                <a:cs typeface="Century Gothic"/>
              </a:rPr>
              <a:t> </a:t>
            </a:r>
            <a:r>
              <a:rPr sz="2500" spc="15" dirty="0" err="1" smtClean="0">
                <a:latin typeface="Century Gothic"/>
                <a:cs typeface="Century Gothic"/>
              </a:rPr>
              <a:t>dair</a:t>
            </a:r>
            <a:r>
              <a:rPr sz="2500" spc="15" dirty="0" smtClean="0">
                <a:latin typeface="Century Gothic"/>
                <a:cs typeface="Century Gothic"/>
              </a:rPr>
              <a:t> </a:t>
            </a:r>
            <a:r>
              <a:rPr sz="2500" spc="20" dirty="0" err="1" smtClean="0">
                <a:latin typeface="Century Gothic"/>
                <a:cs typeface="Century Gothic"/>
              </a:rPr>
              <a:t>bölümü</a:t>
            </a:r>
            <a:r>
              <a:rPr sz="2500" spc="20" dirty="0" smtClean="0">
                <a:latin typeface="Century Gothic"/>
                <a:cs typeface="Century Gothic"/>
              </a:rPr>
              <a:t> </a:t>
            </a:r>
            <a:r>
              <a:rPr sz="2500" spc="15" dirty="0" err="1" smtClean="0">
                <a:solidFill>
                  <a:srgbClr val="0070C0"/>
                </a:solidFill>
                <a:latin typeface="Century Gothic"/>
                <a:cs typeface="Century Gothic"/>
              </a:rPr>
              <a:t>silinmeyen</a:t>
            </a:r>
            <a:r>
              <a:rPr sz="2500" spc="-220" dirty="0" smtClean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2500" spc="20" dirty="0" err="1" smtClean="0">
                <a:solidFill>
                  <a:srgbClr val="0070C0"/>
                </a:solidFill>
                <a:latin typeface="Century Gothic"/>
                <a:cs typeface="Century Gothic"/>
              </a:rPr>
              <a:t>kalemle</a:t>
            </a:r>
            <a:r>
              <a:rPr sz="2500" spc="20" dirty="0" smtClean="0">
                <a:latin typeface="Century Gothic"/>
                <a:cs typeface="Century Gothic"/>
              </a:rPr>
              <a:t>  </a:t>
            </a:r>
            <a:r>
              <a:rPr sz="2500" spc="15" dirty="0" err="1" smtClean="0">
                <a:latin typeface="Century Gothic"/>
                <a:cs typeface="Century Gothic"/>
              </a:rPr>
              <a:t>imzalar</a:t>
            </a:r>
            <a:r>
              <a:rPr sz="2500" spc="15" dirty="0" smtClean="0">
                <a:latin typeface="Century Gothic"/>
                <a:cs typeface="Century Gothic"/>
              </a:rPr>
              <a:t>.</a:t>
            </a:r>
            <a:endParaRPr sz="2500" dirty="0">
              <a:latin typeface="Century Gothic"/>
              <a:cs typeface="Century Gothic"/>
            </a:endParaRPr>
          </a:p>
        </p:txBody>
      </p:sp>
      <p:pic>
        <p:nvPicPr>
          <p:cNvPr id="71" name="Resi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146300" y="317784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378B"/>
                </a:solidFill>
              </a:rPr>
              <a:t>Salon Görevlilerinin Sınav Süresince Yapacakları İşlemler</a:t>
            </a:r>
            <a:endParaRPr lang="tr-TR" sz="3200" dirty="0">
              <a:solidFill>
                <a:srgbClr val="FF37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4584" y="3115564"/>
            <a:ext cx="7748014" cy="365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9168" y="3615436"/>
            <a:ext cx="4535422" cy="509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406525" y="1837585"/>
            <a:ext cx="8946515" cy="3586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250" spc="15" dirty="0" err="1" smtClean="0">
                <a:latin typeface="Century Gothic"/>
                <a:cs typeface="Century Gothic"/>
              </a:rPr>
              <a:t>Sınav</a:t>
            </a:r>
            <a:r>
              <a:rPr sz="2250" spc="15" dirty="0" smtClean="0">
                <a:latin typeface="Century Gothic"/>
                <a:cs typeface="Century Gothic"/>
              </a:rPr>
              <a:t> </a:t>
            </a:r>
            <a:r>
              <a:rPr sz="2250" spc="10" dirty="0">
                <a:latin typeface="Century Gothic"/>
                <a:cs typeface="Century Gothic"/>
              </a:rPr>
              <a:t>süresi </a:t>
            </a:r>
            <a:r>
              <a:rPr sz="2250" spc="20" dirty="0">
                <a:latin typeface="Century Gothic"/>
                <a:cs typeface="Century Gothic"/>
              </a:rPr>
              <a:t>bitiminde </a:t>
            </a:r>
            <a:r>
              <a:rPr sz="2250" spc="15" dirty="0">
                <a:latin typeface="Century Gothic"/>
                <a:cs typeface="Century Gothic"/>
              </a:rPr>
              <a:t>sınavı durdurur. </a:t>
            </a:r>
            <a:r>
              <a:rPr sz="2250" spc="20" dirty="0">
                <a:latin typeface="Century Gothic"/>
                <a:cs typeface="Century Gothic"/>
              </a:rPr>
              <a:t>Cevap </a:t>
            </a:r>
            <a:r>
              <a:rPr sz="2250" spc="15" dirty="0">
                <a:latin typeface="Century Gothic"/>
                <a:cs typeface="Century Gothic"/>
              </a:rPr>
              <a:t>kâğıtlarını </a:t>
            </a:r>
            <a:r>
              <a:rPr sz="2250" spc="20" dirty="0">
                <a:latin typeface="Century Gothic"/>
                <a:cs typeface="Century Gothic"/>
              </a:rPr>
              <a:t>ve </a:t>
            </a:r>
            <a:r>
              <a:rPr sz="2250" spc="10" dirty="0">
                <a:latin typeface="Century Gothic"/>
                <a:cs typeface="Century Gothic"/>
              </a:rPr>
              <a:t>soru  </a:t>
            </a:r>
            <a:r>
              <a:rPr sz="2250" spc="15" dirty="0">
                <a:latin typeface="Century Gothic"/>
                <a:cs typeface="Century Gothic"/>
              </a:rPr>
              <a:t>kitapçıklarını öğrencilerden teslim alır, salon </a:t>
            </a:r>
            <a:r>
              <a:rPr sz="2250" spc="10" dirty="0">
                <a:latin typeface="Century Gothic"/>
                <a:cs typeface="Century Gothic"/>
              </a:rPr>
              <a:t>öğrenci </a:t>
            </a:r>
            <a:r>
              <a:rPr sz="2250" spc="15" dirty="0">
                <a:latin typeface="Century Gothic"/>
                <a:cs typeface="Century Gothic"/>
              </a:rPr>
              <a:t>yoklama  listesi </a:t>
            </a:r>
            <a:r>
              <a:rPr sz="2250" spc="20" dirty="0">
                <a:latin typeface="Century Gothic"/>
                <a:cs typeface="Century Gothic"/>
              </a:rPr>
              <a:t>ile </a:t>
            </a:r>
            <a:r>
              <a:rPr sz="2250" spc="15" dirty="0">
                <a:latin typeface="Century Gothic"/>
                <a:cs typeface="Century Gothic"/>
              </a:rPr>
              <a:t>karşılaştırarak </a:t>
            </a:r>
            <a:r>
              <a:rPr sz="2250" spc="10" dirty="0">
                <a:solidFill>
                  <a:srgbClr val="0070C0"/>
                </a:solidFill>
                <a:latin typeface="Century Gothic"/>
                <a:cs typeface="Century Gothic"/>
              </a:rPr>
              <a:t>eksik </a:t>
            </a:r>
            <a:r>
              <a:rPr sz="2250" spc="15" dirty="0">
                <a:solidFill>
                  <a:srgbClr val="0070C0"/>
                </a:solidFill>
                <a:latin typeface="Century Gothic"/>
                <a:cs typeface="Century Gothic"/>
              </a:rPr>
              <a:t>olup olmadığını </a:t>
            </a:r>
            <a:r>
              <a:rPr sz="2250" spc="10" dirty="0" err="1">
                <a:solidFill>
                  <a:srgbClr val="0070C0"/>
                </a:solidFill>
                <a:latin typeface="Century Gothic"/>
                <a:cs typeface="Century Gothic"/>
              </a:rPr>
              <a:t>kontrol</a:t>
            </a:r>
            <a:r>
              <a:rPr sz="2250" spc="-245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2250" spc="15" dirty="0" err="1" smtClean="0">
                <a:solidFill>
                  <a:srgbClr val="0070C0"/>
                </a:solidFill>
                <a:latin typeface="Century Gothic"/>
                <a:cs typeface="Century Gothic"/>
              </a:rPr>
              <a:t>eder</a:t>
            </a:r>
            <a:r>
              <a:rPr sz="2250" spc="15" dirty="0" smtClean="0">
                <a:solidFill>
                  <a:srgbClr val="0070C0"/>
                </a:solidFill>
                <a:latin typeface="Century Gothic"/>
                <a:cs typeface="Century Gothic"/>
              </a:rPr>
              <a:t>.</a:t>
            </a:r>
            <a:endParaRPr lang="tr-TR" sz="2250" spc="15" dirty="0" smtClean="0">
              <a:solidFill>
                <a:srgbClr val="0070C0"/>
              </a:solidFill>
              <a:latin typeface="Century Gothic"/>
              <a:cs typeface="Century Gothic"/>
            </a:endParaRPr>
          </a:p>
          <a:p>
            <a:pPr marL="354965" marR="5080" indent="-3429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250" spc="15" dirty="0" err="1" smtClean="0">
                <a:latin typeface="Century Gothic"/>
                <a:cs typeface="Century Gothic"/>
              </a:rPr>
              <a:t>Sınav</a:t>
            </a:r>
            <a:r>
              <a:rPr sz="2250" spc="15" dirty="0" smtClean="0">
                <a:latin typeface="Century Gothic"/>
                <a:cs typeface="Century Gothic"/>
              </a:rPr>
              <a:t> </a:t>
            </a:r>
            <a:r>
              <a:rPr sz="2250" spc="15" dirty="0" err="1" smtClean="0">
                <a:latin typeface="Century Gothic"/>
                <a:cs typeface="Century Gothic"/>
              </a:rPr>
              <a:t>evrakını</a:t>
            </a:r>
            <a:r>
              <a:rPr sz="2250" spc="15" dirty="0" smtClean="0">
                <a:latin typeface="Century Gothic"/>
                <a:cs typeface="Century Gothic"/>
              </a:rPr>
              <a:t> </a:t>
            </a:r>
            <a:r>
              <a:rPr sz="2250" spc="15" dirty="0">
                <a:latin typeface="Century Gothic"/>
                <a:cs typeface="Century Gothic"/>
              </a:rPr>
              <a:t>teslim eden öğrenciye, salon </a:t>
            </a:r>
            <a:r>
              <a:rPr sz="2250" spc="10" dirty="0">
                <a:latin typeface="Century Gothic"/>
                <a:cs typeface="Century Gothic"/>
              </a:rPr>
              <a:t>öğrenci </a:t>
            </a:r>
            <a:r>
              <a:rPr sz="2250" spc="15" dirty="0">
                <a:latin typeface="Century Gothic"/>
                <a:cs typeface="Century Gothic"/>
              </a:rPr>
              <a:t>yoklama  listesini </a:t>
            </a:r>
            <a:r>
              <a:rPr sz="2250" spc="10" dirty="0">
                <a:solidFill>
                  <a:srgbClr val="0070C0"/>
                </a:solidFill>
                <a:latin typeface="Century Gothic"/>
                <a:cs typeface="Century Gothic"/>
              </a:rPr>
              <a:t>silinmeyen </a:t>
            </a:r>
            <a:r>
              <a:rPr sz="2250" spc="20" dirty="0">
                <a:solidFill>
                  <a:srgbClr val="0070C0"/>
                </a:solidFill>
                <a:latin typeface="Century Gothic"/>
                <a:cs typeface="Century Gothic"/>
              </a:rPr>
              <a:t>kalem ile </a:t>
            </a:r>
            <a:r>
              <a:rPr sz="2250" spc="15" dirty="0">
                <a:solidFill>
                  <a:srgbClr val="0070C0"/>
                </a:solidFill>
                <a:latin typeface="Century Gothic"/>
                <a:cs typeface="Century Gothic"/>
              </a:rPr>
              <a:t>imzalatır</a:t>
            </a:r>
            <a:r>
              <a:rPr sz="2250" spc="15" dirty="0">
                <a:latin typeface="Century Gothic"/>
                <a:cs typeface="Century Gothic"/>
              </a:rPr>
              <a:t>. </a:t>
            </a:r>
            <a:r>
              <a:rPr sz="2250" dirty="0">
                <a:solidFill>
                  <a:schemeClr val="accent1"/>
                </a:solidFill>
                <a:latin typeface="Century Gothic"/>
                <a:cs typeface="Century Gothic"/>
              </a:rPr>
              <a:t>(Bu </a:t>
            </a:r>
            <a:r>
              <a:rPr sz="2250" spc="15" dirty="0">
                <a:solidFill>
                  <a:schemeClr val="accent1"/>
                </a:solidFill>
                <a:latin typeface="Century Gothic"/>
                <a:cs typeface="Century Gothic"/>
              </a:rPr>
              <a:t>işlemi sınav  başlamadan önce ya da sınav sırasında</a:t>
            </a:r>
            <a:r>
              <a:rPr sz="2250" spc="-130" dirty="0">
                <a:solidFill>
                  <a:schemeClr val="accent1"/>
                </a:solidFill>
                <a:latin typeface="Century Gothic"/>
                <a:cs typeface="Century Gothic"/>
              </a:rPr>
              <a:t> </a:t>
            </a:r>
            <a:r>
              <a:rPr sz="2250" spc="10" dirty="0" err="1">
                <a:solidFill>
                  <a:schemeClr val="accent1"/>
                </a:solidFill>
                <a:latin typeface="Century Gothic"/>
                <a:cs typeface="Century Gothic"/>
              </a:rPr>
              <a:t>yapmaz</a:t>
            </a:r>
            <a:r>
              <a:rPr sz="2250" spc="1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).</a:t>
            </a:r>
            <a:endParaRPr lang="tr-TR" sz="2250" spc="10" dirty="0" smtClean="0">
              <a:solidFill>
                <a:schemeClr val="accent1"/>
              </a:solidFill>
              <a:latin typeface="Century Gothic"/>
              <a:cs typeface="Century Gothic"/>
            </a:endParaRPr>
          </a:p>
          <a:p>
            <a:pPr marL="354965" marR="5080" indent="-342900">
              <a:lnSpc>
                <a:spcPct val="101299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2250" spc="20" dirty="0" err="1" smtClean="0">
                <a:latin typeface="Century Gothic"/>
                <a:cs typeface="Century Gothic"/>
              </a:rPr>
              <a:t>Cevap</a:t>
            </a:r>
            <a:r>
              <a:rPr sz="2250" spc="20" dirty="0" smtClean="0">
                <a:latin typeface="Century Gothic"/>
                <a:cs typeface="Century Gothic"/>
              </a:rPr>
              <a:t> </a:t>
            </a:r>
            <a:r>
              <a:rPr sz="2250" spc="15" dirty="0">
                <a:latin typeface="Century Gothic"/>
                <a:cs typeface="Century Gothic"/>
              </a:rPr>
              <a:t>kâğıtlarını, salon </a:t>
            </a:r>
            <a:r>
              <a:rPr sz="2250" spc="10" dirty="0">
                <a:latin typeface="Century Gothic"/>
                <a:cs typeface="Century Gothic"/>
              </a:rPr>
              <a:t>öğrenci </a:t>
            </a:r>
            <a:r>
              <a:rPr sz="2250" spc="15" dirty="0">
                <a:latin typeface="Century Gothic"/>
                <a:cs typeface="Century Gothic"/>
              </a:rPr>
              <a:t>yoklama listesini </a:t>
            </a:r>
            <a:r>
              <a:rPr sz="2250" spc="20" dirty="0">
                <a:latin typeface="Century Gothic"/>
                <a:cs typeface="Century Gothic"/>
              </a:rPr>
              <a:t>ve </a:t>
            </a:r>
            <a:r>
              <a:rPr sz="2250" spc="15" dirty="0">
                <a:latin typeface="Century Gothic"/>
                <a:cs typeface="Century Gothic"/>
              </a:rPr>
              <a:t>varsa  diğer evrakını </a:t>
            </a:r>
            <a:r>
              <a:rPr sz="2250" spc="5" dirty="0">
                <a:latin typeface="Century Gothic"/>
                <a:cs typeface="Century Gothic"/>
              </a:rPr>
              <a:t>(tutanak vb.) </a:t>
            </a:r>
            <a:r>
              <a:rPr sz="2250" dirty="0">
                <a:latin typeface="Century Gothic"/>
                <a:cs typeface="Century Gothic"/>
              </a:rPr>
              <a:t>(soru </a:t>
            </a:r>
            <a:r>
              <a:rPr sz="2250" spc="15" dirty="0">
                <a:latin typeface="Century Gothic"/>
                <a:cs typeface="Century Gothic"/>
              </a:rPr>
              <a:t>kitapçıkları </a:t>
            </a:r>
            <a:r>
              <a:rPr sz="2250" spc="20" dirty="0">
                <a:latin typeface="Century Gothic"/>
                <a:cs typeface="Century Gothic"/>
              </a:rPr>
              <a:t>ve </a:t>
            </a:r>
            <a:r>
              <a:rPr sz="2250" spc="15" dirty="0">
                <a:latin typeface="Century Gothic"/>
                <a:cs typeface="Century Gothic"/>
              </a:rPr>
              <a:t>sınav giriş  belgeleri hariç) sınav </a:t>
            </a:r>
            <a:r>
              <a:rPr sz="2250" spc="20" dirty="0">
                <a:latin typeface="Century Gothic"/>
                <a:cs typeface="Century Gothic"/>
              </a:rPr>
              <a:t>güvenlik </a:t>
            </a:r>
            <a:r>
              <a:rPr sz="2250" spc="15" dirty="0">
                <a:latin typeface="Century Gothic"/>
                <a:cs typeface="Century Gothic"/>
              </a:rPr>
              <a:t>poşetine</a:t>
            </a:r>
            <a:r>
              <a:rPr sz="2250" spc="-235" dirty="0">
                <a:latin typeface="Century Gothic"/>
                <a:cs typeface="Century Gothic"/>
              </a:rPr>
              <a:t> </a:t>
            </a:r>
            <a:r>
              <a:rPr sz="2250" spc="10" dirty="0">
                <a:latin typeface="Century Gothic"/>
                <a:cs typeface="Century Gothic"/>
              </a:rPr>
              <a:t>yerleştirir.</a:t>
            </a:r>
            <a:endParaRPr sz="2250" dirty="0">
              <a:latin typeface="Century Gothic"/>
              <a:cs typeface="Century Gothic"/>
            </a:endParaRPr>
          </a:p>
        </p:txBody>
      </p:sp>
      <p:pic>
        <p:nvPicPr>
          <p:cNvPr id="71" name="Resim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146300" y="317784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378B"/>
                </a:solidFill>
              </a:rPr>
              <a:t>Salon Görevlilerinin Sınav Bitiminde Yapacakları İşlemler</a:t>
            </a:r>
            <a:endParaRPr lang="tr-TR" sz="3200" dirty="0">
              <a:solidFill>
                <a:srgbClr val="FF37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1308100" y="1720850"/>
            <a:ext cx="9304020" cy="304185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4965" marR="918844" indent="-342900">
              <a:lnSpc>
                <a:spcPts val="2450"/>
              </a:lnSpc>
              <a:spcBef>
                <a:spcPts val="420"/>
              </a:spcBef>
              <a:buFont typeface="Wingdings" panose="05000000000000000000" pitchFamily="2" charset="2"/>
              <a:buChar char="Ø"/>
            </a:pPr>
            <a:r>
              <a:rPr lang="tr-TR" sz="2250" spc="15" dirty="0">
                <a:latin typeface="Century Gothic"/>
                <a:cs typeface="Century Gothic"/>
              </a:rPr>
              <a:t>Salondan çıkmadan diğer salon görevlisi ile birlikte sınav güvenlik poşetinin ağzını kapatır. </a:t>
            </a:r>
            <a:r>
              <a:rPr lang="tr-TR" sz="2250" spc="15" dirty="0" smtClean="0">
                <a:latin typeface="Century Gothic"/>
                <a:cs typeface="Century Gothic"/>
              </a:rPr>
              <a:t>Tereddüt yaşanıyorsa Bina Komisyonundan yardım ister.</a:t>
            </a:r>
          </a:p>
          <a:p>
            <a:pPr marL="354965" marR="918844" indent="-342900">
              <a:lnSpc>
                <a:spcPts val="2450"/>
              </a:lnSpc>
              <a:spcBef>
                <a:spcPts val="420"/>
              </a:spcBef>
              <a:buFont typeface="Wingdings" panose="05000000000000000000" pitchFamily="2" charset="2"/>
              <a:buChar char="Ø"/>
            </a:pPr>
            <a:r>
              <a:rPr sz="2250" spc="-5" dirty="0" err="1" smtClean="0">
                <a:latin typeface="Century Gothic"/>
                <a:cs typeface="Century Gothic"/>
              </a:rPr>
              <a:t>Ağzı</a:t>
            </a:r>
            <a:r>
              <a:rPr sz="2250" spc="-5" dirty="0" smtClean="0">
                <a:latin typeface="Century Gothic"/>
                <a:cs typeface="Century Gothic"/>
              </a:rPr>
              <a:t> </a:t>
            </a:r>
            <a:r>
              <a:rPr sz="2250" spc="15" dirty="0">
                <a:latin typeface="Century Gothic"/>
                <a:cs typeface="Century Gothic"/>
              </a:rPr>
              <a:t>kapalı sınav </a:t>
            </a:r>
            <a:r>
              <a:rPr sz="2250" spc="20" dirty="0">
                <a:latin typeface="Century Gothic"/>
                <a:cs typeface="Century Gothic"/>
              </a:rPr>
              <a:t>güvenlik </a:t>
            </a:r>
            <a:r>
              <a:rPr sz="2250" spc="10" dirty="0">
                <a:latin typeface="Century Gothic"/>
                <a:cs typeface="Century Gothic"/>
              </a:rPr>
              <a:t>poşetini, soru </a:t>
            </a:r>
            <a:r>
              <a:rPr sz="2250" spc="15" dirty="0">
                <a:latin typeface="Century Gothic"/>
                <a:cs typeface="Century Gothic"/>
              </a:rPr>
              <a:t>kitapçıklarıyla birlikte  </a:t>
            </a:r>
            <a:r>
              <a:rPr sz="2250" spc="20" dirty="0">
                <a:latin typeface="Century Gothic"/>
                <a:cs typeface="Century Gothic"/>
              </a:rPr>
              <a:t>bina </a:t>
            </a:r>
            <a:r>
              <a:rPr sz="2250" spc="15" dirty="0">
                <a:latin typeface="Century Gothic"/>
                <a:cs typeface="Century Gothic"/>
              </a:rPr>
              <a:t>sınav komisyonuna imza karşılığında </a:t>
            </a:r>
            <a:r>
              <a:rPr sz="2250" spc="15" dirty="0" err="1">
                <a:latin typeface="Century Gothic"/>
                <a:cs typeface="Century Gothic"/>
              </a:rPr>
              <a:t>teslim</a:t>
            </a:r>
            <a:r>
              <a:rPr sz="2250" spc="-229" dirty="0">
                <a:latin typeface="Century Gothic"/>
                <a:cs typeface="Century Gothic"/>
              </a:rPr>
              <a:t> </a:t>
            </a:r>
            <a:r>
              <a:rPr sz="2250" spc="15" dirty="0" err="1" smtClean="0">
                <a:latin typeface="Century Gothic"/>
                <a:cs typeface="Century Gothic"/>
              </a:rPr>
              <a:t>eder</a:t>
            </a:r>
            <a:r>
              <a:rPr sz="2250" spc="15" dirty="0" smtClean="0">
                <a:latin typeface="Century Gothic"/>
                <a:cs typeface="Century Gothic"/>
              </a:rPr>
              <a:t>.</a:t>
            </a:r>
            <a:endParaRPr lang="tr-TR" sz="2250" spc="15" dirty="0" smtClean="0">
              <a:latin typeface="Century Gothic"/>
              <a:cs typeface="Century Gothic"/>
            </a:endParaRPr>
          </a:p>
          <a:p>
            <a:pPr marL="354965" marR="918844" indent="-342900">
              <a:lnSpc>
                <a:spcPts val="2450"/>
              </a:lnSpc>
              <a:spcBef>
                <a:spcPts val="420"/>
              </a:spcBef>
              <a:buFont typeface="Wingdings" panose="05000000000000000000" pitchFamily="2" charset="2"/>
              <a:buChar char="Ø"/>
            </a:pPr>
            <a:r>
              <a:rPr sz="2250" spc="15" dirty="0" err="1" smtClean="0">
                <a:latin typeface="Century Gothic"/>
                <a:cs typeface="Century Gothic"/>
              </a:rPr>
              <a:t>Tüm</a:t>
            </a:r>
            <a:r>
              <a:rPr sz="2250" spc="15" dirty="0" smtClean="0">
                <a:latin typeface="Century Gothic"/>
                <a:cs typeface="Century Gothic"/>
              </a:rPr>
              <a:t> </a:t>
            </a:r>
            <a:r>
              <a:rPr sz="2250" spc="15" dirty="0">
                <a:latin typeface="Century Gothic"/>
                <a:cs typeface="Century Gothic"/>
              </a:rPr>
              <a:t>öğrenciler salonu </a:t>
            </a:r>
            <a:r>
              <a:rPr sz="2250" spc="10" dirty="0">
                <a:latin typeface="Century Gothic"/>
                <a:cs typeface="Century Gothic"/>
              </a:rPr>
              <a:t>terk ettikten </a:t>
            </a:r>
            <a:r>
              <a:rPr sz="2250" spc="15" dirty="0">
                <a:latin typeface="Century Gothic"/>
                <a:cs typeface="Century Gothic"/>
              </a:rPr>
              <a:t>sonra salonu </a:t>
            </a:r>
            <a:r>
              <a:rPr sz="2250" spc="10" dirty="0">
                <a:latin typeface="Century Gothic"/>
                <a:cs typeface="Century Gothic"/>
              </a:rPr>
              <a:t>kontrol </a:t>
            </a:r>
            <a:r>
              <a:rPr sz="2250" spc="15" dirty="0">
                <a:latin typeface="Century Gothic"/>
                <a:cs typeface="Century Gothic"/>
              </a:rPr>
              <a:t>ederek  varsa unutulan evrak </a:t>
            </a:r>
            <a:r>
              <a:rPr sz="2250" spc="20" dirty="0">
                <a:latin typeface="Century Gothic"/>
                <a:cs typeface="Century Gothic"/>
              </a:rPr>
              <a:t>ve </a:t>
            </a:r>
            <a:r>
              <a:rPr sz="2250" spc="15" dirty="0">
                <a:latin typeface="Century Gothic"/>
                <a:cs typeface="Century Gothic"/>
              </a:rPr>
              <a:t>eşyaları </a:t>
            </a:r>
            <a:r>
              <a:rPr sz="2250" spc="20" dirty="0">
                <a:latin typeface="Century Gothic"/>
                <a:cs typeface="Century Gothic"/>
              </a:rPr>
              <a:t>bina </a:t>
            </a:r>
            <a:r>
              <a:rPr sz="2250" spc="15" dirty="0">
                <a:latin typeface="Century Gothic"/>
                <a:cs typeface="Century Gothic"/>
              </a:rPr>
              <a:t>sınav komisyonuna  teslim</a:t>
            </a:r>
            <a:r>
              <a:rPr sz="2250" spc="-55" dirty="0">
                <a:latin typeface="Century Gothic"/>
                <a:cs typeface="Century Gothic"/>
              </a:rPr>
              <a:t> </a:t>
            </a:r>
            <a:r>
              <a:rPr sz="2250" spc="15" dirty="0">
                <a:latin typeface="Century Gothic"/>
                <a:cs typeface="Century Gothic"/>
              </a:rPr>
              <a:t>eder.</a:t>
            </a:r>
            <a:endParaRPr sz="2250" dirty="0">
              <a:latin typeface="Century Gothic"/>
              <a:cs typeface="Century Gothic"/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146300" y="317784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378B"/>
                </a:solidFill>
              </a:rPr>
              <a:t>Salon Görevlilerinin Sınav Bitiminde Yapacakları İşlemler</a:t>
            </a:r>
            <a:endParaRPr lang="tr-TR" sz="3200" dirty="0">
              <a:solidFill>
                <a:srgbClr val="FF37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5300" y="730250"/>
            <a:ext cx="7705702" cy="804573"/>
          </a:xfrm>
        </p:spPr>
        <p:txBody>
          <a:bodyPr/>
          <a:lstStyle/>
          <a:p>
            <a:r>
              <a:rPr lang="tr-TR" dirty="0" smtClean="0">
                <a:solidFill>
                  <a:srgbClr val="FF378B"/>
                </a:solidFill>
              </a:rPr>
              <a:t>Yedek Gözetmenin Görevleri</a:t>
            </a:r>
            <a:endParaRPr lang="tr-TR" dirty="0">
              <a:solidFill>
                <a:srgbClr val="FF378B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2900" y="1873250"/>
            <a:ext cx="8686800" cy="41623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Sınav salonundaki görevliler ile bina sınav komisyonu arasındaki irtibatı </a:t>
            </a:r>
            <a:r>
              <a:rPr lang="tr-TR" sz="2400" dirty="0" smtClean="0"/>
              <a:t>sağlar.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Sağlık </a:t>
            </a:r>
            <a:r>
              <a:rPr lang="tr-TR" sz="2400" dirty="0"/>
              <a:t>nedeni ile tuvalet ihtiyacı olan öğrencilere refakat eder. (Sağlık kurulu raporu </a:t>
            </a:r>
            <a:r>
              <a:rPr lang="tr-TR" sz="2400" dirty="0" smtClean="0"/>
              <a:t>ibraz edilecektir.)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Sınav </a:t>
            </a:r>
            <a:r>
              <a:rPr lang="tr-TR" sz="2400" dirty="0"/>
              <a:t>görevi bulunmayan personel ile kişilerin bina ve katlarda bulunmamasını </a:t>
            </a:r>
            <a:r>
              <a:rPr lang="tr-TR" sz="2400" dirty="0" smtClean="0"/>
              <a:t>sağlar.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Bina </a:t>
            </a:r>
            <a:r>
              <a:rPr lang="tr-TR" sz="2400" dirty="0"/>
              <a:t>sınav komisyonunun verdiği diğer görevleri yapar. </a:t>
            </a:r>
            <a:br>
              <a:rPr lang="tr-TR" sz="2400" dirty="0"/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913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4" y="3331972"/>
            <a:ext cx="5300470" cy="502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079500" y="2025650"/>
            <a:ext cx="9220200" cy="407457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0520" marR="5080" indent="-337820">
              <a:lnSpc>
                <a:spcPts val="2350"/>
              </a:lnSpc>
              <a:spcBef>
                <a:spcPts val="66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Sınav,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Haziran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Cumartesi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günü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saat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09:30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11:30’da </a:t>
            </a:r>
            <a:r>
              <a:rPr lang="tr-TR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oturum halinde, </a:t>
            </a:r>
            <a:r>
              <a:rPr sz="24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tr-TR" sz="24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sınıf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öğretim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programları  esas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alınarak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yapılacaktır.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Sınav, </a:t>
            </a:r>
            <a:r>
              <a:rPr sz="2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hâlinde  uygulanacak, çoktan seçmeli 90 soru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sorulacak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aynı gün  </a:t>
            </a:r>
            <a:r>
              <a:rPr sz="245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yapılacaktır</a:t>
            </a:r>
            <a:r>
              <a:rPr sz="245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50" spc="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520" marR="5080" indent="-337820">
              <a:lnSpc>
                <a:spcPts val="2350"/>
              </a:lnSpc>
              <a:spcBef>
                <a:spcPts val="66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endParaRPr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520" marR="80010" indent="-337820" algn="just">
              <a:lnSpc>
                <a:spcPct val="80000"/>
              </a:lnSpc>
              <a:spcBef>
                <a:spcPts val="630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Birinci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bölüm,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soruluk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sözel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alandan oluşacak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süresi</a:t>
            </a:r>
            <a:r>
              <a:rPr sz="245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dakika; </a:t>
            </a:r>
            <a:r>
              <a:rPr sz="2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ikinci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soruluk sayısal alandan oluşacak 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süresi 80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dakika</a:t>
            </a:r>
            <a:r>
              <a:rPr sz="24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olacaktır</a:t>
            </a:r>
            <a:r>
              <a:rPr sz="245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50" spc="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520" marR="80010" indent="-337820" algn="just">
              <a:lnSpc>
                <a:spcPct val="80000"/>
              </a:lnSpc>
              <a:spcBef>
                <a:spcPts val="630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endParaRPr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520" indent="-337820">
              <a:lnSpc>
                <a:spcPts val="2645"/>
              </a:lnSpc>
              <a:spcBef>
                <a:spcPts val="10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Sözel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bölümde, 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8’inci </a:t>
            </a:r>
            <a:r>
              <a:rPr sz="24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sınıf </a:t>
            </a:r>
            <a:r>
              <a:rPr sz="24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Türkçe, </a:t>
            </a:r>
            <a:r>
              <a:rPr lang="tr-TR" sz="245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tr-TR"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45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ültürü</a:t>
            </a:r>
            <a:r>
              <a:rPr sz="245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5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hlak</a:t>
            </a:r>
            <a:r>
              <a:rPr sz="24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ilgisi</a:t>
            </a:r>
            <a:r>
              <a:rPr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</a:t>
            </a:r>
            <a:r>
              <a:rPr sz="24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5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sz="245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nkılap</a:t>
            </a:r>
            <a:r>
              <a:rPr sz="245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5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arihi</a:t>
            </a:r>
            <a:r>
              <a:rPr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Atatürkçülük </a:t>
            </a:r>
            <a:r>
              <a:rPr sz="245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5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abancı</a:t>
            </a:r>
            <a:r>
              <a:rPr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5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sayısal  bölümde </a:t>
            </a:r>
            <a:r>
              <a:rPr sz="245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4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atematik</a:t>
            </a:r>
            <a:r>
              <a:rPr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45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4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ilimlerinden</a:t>
            </a:r>
            <a:r>
              <a:rPr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  </a:t>
            </a:r>
            <a:r>
              <a:rPr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yöneltilecektir.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2298700" y="570702"/>
            <a:ext cx="708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2019 SINAVLA ÖĞRENCİ ALAN ORTAÖĞRETİM KURUMLARINA İLİŞKİN MERKEZİ SINAV</a:t>
            </a:r>
            <a:endParaRPr lang="tr-TR" sz="2400" b="1" dirty="0">
              <a:ln>
                <a:solidFill>
                  <a:schemeClr val="tx1"/>
                </a:solidFill>
              </a:ln>
              <a:solidFill>
                <a:srgbClr val="FF378B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0900" y="1339850"/>
            <a:ext cx="4298366" cy="4005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3157" b="1" dirty="0"/>
              <a:t>FOTOĞRAF – 1 </a:t>
            </a:r>
          </a:p>
          <a:p>
            <a:pPr marL="0" indent="0">
              <a:buNone/>
            </a:pPr>
            <a:endParaRPr lang="tr-TR" sz="3157" b="1" dirty="0"/>
          </a:p>
          <a:p>
            <a:pPr marL="0" indent="0">
              <a:buNone/>
            </a:pPr>
            <a:r>
              <a:rPr lang="tr-TR" sz="2807" dirty="0"/>
              <a:t>Bina sınav komisyonundan sınav güvenlik poşetini kapalı olarak teslim alınız.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92" y="770732"/>
            <a:ext cx="5468910" cy="59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5171" y="1336179"/>
            <a:ext cx="4298366" cy="471572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3157" b="1" dirty="0"/>
              <a:t>FOTOĞRAF – 2 </a:t>
            </a:r>
          </a:p>
          <a:p>
            <a:pPr marL="0" indent="0">
              <a:buNone/>
            </a:pPr>
            <a:endParaRPr lang="tr-TR" sz="3157" b="1" dirty="0"/>
          </a:p>
          <a:p>
            <a:pPr marL="0" indent="0">
              <a:buNone/>
            </a:pPr>
            <a:r>
              <a:rPr lang="tr-TR" sz="2807" dirty="0"/>
              <a:t>Sınav güvenlik poşetini üzerinde ( - - - - - -) şeklinde belirtilen ve kırmızı alanın üzerinde yer alan kısımlardan, zorlamadan Fotoğraf 2 ’deki gibi ayırarak açınız.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537" y="770733"/>
            <a:ext cx="5659863" cy="60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9395" y="1492250"/>
            <a:ext cx="3137368" cy="464386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2807" b="1" dirty="0"/>
              <a:t>FOTOĞRAF – 3,4</a:t>
            </a:r>
          </a:p>
          <a:p>
            <a:pPr marL="0" indent="0">
              <a:buNone/>
            </a:pPr>
            <a:r>
              <a:rPr lang="tr-TR" sz="2807" b="1" dirty="0"/>
              <a:t> </a:t>
            </a:r>
          </a:p>
          <a:p>
            <a:pPr marL="0" indent="0">
              <a:buNone/>
            </a:pPr>
            <a:r>
              <a:rPr lang="tr-TR" sz="2807" dirty="0"/>
              <a:t>(- - - - -) Şerit boyunca sınav güvenlik poşetinin ağzını Fotoğraf 3 ve Fotoğraf 4 teki gibi tamamen açınız. </a:t>
            </a:r>
            <a:endParaRPr lang="tr-TR" sz="2807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0" y="1983914"/>
            <a:ext cx="2795560" cy="38888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58" y="1983914"/>
            <a:ext cx="3945924" cy="38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9395" y="1416050"/>
            <a:ext cx="4547305" cy="472006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3157" b="1" dirty="0"/>
              <a:t>FOTOĞRAF – 5 </a:t>
            </a:r>
          </a:p>
          <a:p>
            <a:pPr marL="0" indent="0">
              <a:buNone/>
            </a:pPr>
            <a:r>
              <a:rPr lang="tr-TR" sz="2807" dirty="0" smtClean="0"/>
              <a:t>Sınav </a:t>
            </a:r>
            <a:r>
              <a:rPr lang="tr-TR" sz="2807" dirty="0"/>
              <a:t>tamamlandıktan sonra kullanılan sınav evrakını sınav güvenlik poşetinin içine koyunuz. Fotoğraf-5’teki gibi mavi renkli kısmı ucundan tutarak kaldırınız ve altında yer alan yapışkanlı  alanı ortaya çıkarınız. </a:t>
            </a:r>
            <a:endParaRPr lang="tr-TR" sz="2105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483" y="770732"/>
            <a:ext cx="5109918" cy="60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8500" y="1416050"/>
            <a:ext cx="3236663" cy="522098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3157" b="1" dirty="0"/>
              <a:t>FOTOĞRAF – 6 </a:t>
            </a:r>
          </a:p>
          <a:p>
            <a:pPr marL="0" indent="0">
              <a:buNone/>
            </a:pPr>
            <a:r>
              <a:rPr lang="tr-TR" sz="3274" dirty="0" smtClean="0"/>
              <a:t>Sınav </a:t>
            </a:r>
            <a:r>
              <a:rPr lang="tr-TR" sz="3274" dirty="0"/>
              <a:t>güvenlik poşetinin ağız kısmını, Fotoğraf-6’daki gibi üst kısmından tutarak yapışkanlı alana yapıştırınız. </a:t>
            </a:r>
            <a:endParaRPr lang="tr-TR" sz="2339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715" y="770731"/>
            <a:ext cx="6640687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5171" y="1867838"/>
            <a:ext cx="4298366" cy="4005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3157" b="1" dirty="0"/>
              <a:t>FOTOĞRAF – 7 </a:t>
            </a:r>
          </a:p>
          <a:p>
            <a:pPr marL="0" indent="0">
              <a:buNone/>
            </a:pPr>
            <a:endParaRPr lang="tr-TR" sz="3157" b="1" dirty="0"/>
          </a:p>
          <a:p>
            <a:pPr marL="0" indent="0">
              <a:buNone/>
            </a:pPr>
            <a:r>
              <a:rPr lang="tr-TR" sz="3200" dirty="0"/>
              <a:t>Kırmızı şeride dokunmayınız. </a:t>
            </a:r>
            <a:endParaRPr lang="tr-TR" sz="4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48" y="770732"/>
            <a:ext cx="5216852" cy="60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5185" y="1336179"/>
            <a:ext cx="4226693" cy="4005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3157" b="1" dirty="0"/>
              <a:t>FOTOĞRAF – 8 </a:t>
            </a:r>
          </a:p>
          <a:p>
            <a:pPr marL="0" indent="0">
              <a:buNone/>
            </a:pPr>
            <a:endParaRPr lang="tr-TR" sz="3157" b="1" dirty="0"/>
          </a:p>
          <a:p>
            <a:pPr marL="0" indent="0">
              <a:buNone/>
            </a:pPr>
            <a:r>
              <a:rPr lang="tr-TR" sz="2800" dirty="0"/>
              <a:t>Sınav güvenlik poşetini Resim-8’deki gibi ağzı kapalı olarak bina sınav komisyonuna teslim ediniz. 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78" y="770732"/>
            <a:ext cx="5751522" cy="60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>
                <a:alpha val="59000"/>
              </a:srgb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08100" y="196850"/>
            <a:ext cx="7718861" cy="95231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DİKKAT!!!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29764" y="1339850"/>
            <a:ext cx="8969935" cy="60960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Lütfen topuklu, ses çıkaran ayakkabı giymeyiniz.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/>
              <a:t>Sınavdan 1 saat önce yapılacak toplantıya mutlaka zamanında gidiniz</a:t>
            </a:r>
            <a:r>
              <a:rPr lang="tr-TR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Cep telefonu ile salona girmek için ısrar etmeyiniz.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Sınav esnasında görevli arkadaşınız ile konuşmayınız.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Görev yerinizden ayrılmayınız.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Sınıf içerisinde çok gezmeyiniz.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Sorular hakkında yorum yapmayınız.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Öğrencilerin başında uzun süre beklemeyiniz.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Sınav bitince cevap kağıtlarını mutlaka sayarak poşete yerleştiriniz. </a:t>
            </a:r>
            <a:r>
              <a:rPr lang="tr-TR" sz="2400" dirty="0" smtClean="0">
                <a:solidFill>
                  <a:schemeClr val="accent1"/>
                </a:solidFill>
              </a:rPr>
              <a:t>(ÇOK ÖNEMLİ)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/>
              <a:t>Poşeti doğru kapatınız, tereddüt yaşıyorsanız mutlaka komisyondan yardım isteyiniz.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806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75"/>
          <p:cNvSpPr/>
          <p:nvPr/>
        </p:nvSpPr>
        <p:spPr>
          <a:xfrm>
            <a:off x="2505455" y="1634235"/>
            <a:ext cx="4017645" cy="363220"/>
          </a:xfrm>
          <a:custGeom>
            <a:avLst/>
            <a:gdLst/>
            <a:ahLst/>
            <a:cxnLst/>
            <a:rect l="l" t="t" r="r" b="b"/>
            <a:pathLst>
              <a:path w="4017645" h="363219">
                <a:moveTo>
                  <a:pt x="0" y="362712"/>
                </a:moveTo>
                <a:lnTo>
                  <a:pt x="4017264" y="362712"/>
                </a:lnTo>
                <a:lnTo>
                  <a:pt x="4017264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76"/>
          <p:cNvSpPr/>
          <p:nvPr/>
        </p:nvSpPr>
        <p:spPr>
          <a:xfrm>
            <a:off x="6522719" y="1634235"/>
            <a:ext cx="1667510" cy="363220"/>
          </a:xfrm>
          <a:custGeom>
            <a:avLst/>
            <a:gdLst/>
            <a:ahLst/>
            <a:cxnLst/>
            <a:rect l="l" t="t" r="r" b="b"/>
            <a:pathLst>
              <a:path w="1667509" h="363219">
                <a:moveTo>
                  <a:pt x="0" y="362712"/>
                </a:moveTo>
                <a:lnTo>
                  <a:pt x="1667255" y="362712"/>
                </a:lnTo>
                <a:lnTo>
                  <a:pt x="1667255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77"/>
          <p:cNvSpPr/>
          <p:nvPr/>
        </p:nvSpPr>
        <p:spPr>
          <a:xfrm>
            <a:off x="6525768" y="1628139"/>
            <a:ext cx="0" cy="2402205"/>
          </a:xfrm>
          <a:custGeom>
            <a:avLst/>
            <a:gdLst/>
            <a:ahLst/>
            <a:cxnLst/>
            <a:rect l="l" t="t" r="r" b="b"/>
            <a:pathLst>
              <a:path h="2402204">
                <a:moveTo>
                  <a:pt x="0" y="0"/>
                </a:moveTo>
                <a:lnTo>
                  <a:pt x="0" y="240182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78"/>
          <p:cNvSpPr/>
          <p:nvPr/>
        </p:nvSpPr>
        <p:spPr>
          <a:xfrm>
            <a:off x="6518147" y="1628139"/>
            <a:ext cx="0" cy="2402205"/>
          </a:xfrm>
          <a:custGeom>
            <a:avLst/>
            <a:gdLst/>
            <a:ahLst/>
            <a:cxnLst/>
            <a:rect l="l" t="t" r="r" b="b"/>
            <a:pathLst>
              <a:path h="2402204">
                <a:moveTo>
                  <a:pt x="0" y="0"/>
                </a:moveTo>
                <a:lnTo>
                  <a:pt x="0" y="24018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79"/>
          <p:cNvSpPr/>
          <p:nvPr/>
        </p:nvSpPr>
        <p:spPr>
          <a:xfrm>
            <a:off x="2499360" y="1992376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80"/>
          <p:cNvSpPr/>
          <p:nvPr/>
        </p:nvSpPr>
        <p:spPr>
          <a:xfrm>
            <a:off x="2499360" y="2001520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81"/>
          <p:cNvSpPr/>
          <p:nvPr/>
        </p:nvSpPr>
        <p:spPr>
          <a:xfrm>
            <a:off x="2499360" y="2402332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4" y="0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82"/>
          <p:cNvSpPr/>
          <p:nvPr/>
        </p:nvSpPr>
        <p:spPr>
          <a:xfrm>
            <a:off x="2499360" y="2807716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4" y="0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83"/>
          <p:cNvSpPr/>
          <p:nvPr/>
        </p:nvSpPr>
        <p:spPr>
          <a:xfrm>
            <a:off x="2499360" y="3213100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4" y="0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84"/>
          <p:cNvSpPr/>
          <p:nvPr/>
        </p:nvSpPr>
        <p:spPr>
          <a:xfrm>
            <a:off x="2499360" y="3618484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4" y="0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85"/>
          <p:cNvSpPr/>
          <p:nvPr/>
        </p:nvSpPr>
        <p:spPr>
          <a:xfrm>
            <a:off x="2505455" y="1628139"/>
            <a:ext cx="0" cy="2402205"/>
          </a:xfrm>
          <a:custGeom>
            <a:avLst/>
            <a:gdLst/>
            <a:ahLst/>
            <a:cxnLst/>
            <a:rect l="l" t="t" r="r" b="b"/>
            <a:pathLst>
              <a:path h="2402204">
                <a:moveTo>
                  <a:pt x="0" y="0"/>
                </a:moveTo>
                <a:lnTo>
                  <a:pt x="0" y="2401824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86"/>
          <p:cNvSpPr/>
          <p:nvPr/>
        </p:nvSpPr>
        <p:spPr>
          <a:xfrm>
            <a:off x="8191500" y="1628139"/>
            <a:ext cx="0" cy="2402205"/>
          </a:xfrm>
          <a:custGeom>
            <a:avLst/>
            <a:gdLst/>
            <a:ahLst/>
            <a:cxnLst/>
            <a:rect l="l" t="t" r="r" b="b"/>
            <a:pathLst>
              <a:path h="2402204">
                <a:moveTo>
                  <a:pt x="0" y="0"/>
                </a:moveTo>
                <a:lnTo>
                  <a:pt x="0" y="24018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87"/>
          <p:cNvSpPr/>
          <p:nvPr/>
        </p:nvSpPr>
        <p:spPr>
          <a:xfrm>
            <a:off x="8185404" y="1628139"/>
            <a:ext cx="0" cy="2402205"/>
          </a:xfrm>
          <a:custGeom>
            <a:avLst/>
            <a:gdLst/>
            <a:ahLst/>
            <a:cxnLst/>
            <a:rect l="l" t="t" r="r" b="b"/>
            <a:pathLst>
              <a:path h="2402204">
                <a:moveTo>
                  <a:pt x="0" y="0"/>
                </a:moveTo>
                <a:lnTo>
                  <a:pt x="0" y="24018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88"/>
          <p:cNvSpPr/>
          <p:nvPr/>
        </p:nvSpPr>
        <p:spPr>
          <a:xfrm>
            <a:off x="2499360" y="1629664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89"/>
          <p:cNvSpPr/>
          <p:nvPr/>
        </p:nvSpPr>
        <p:spPr>
          <a:xfrm>
            <a:off x="2499360" y="1635760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90"/>
          <p:cNvSpPr/>
          <p:nvPr/>
        </p:nvSpPr>
        <p:spPr>
          <a:xfrm>
            <a:off x="2499360" y="4023867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4" y="0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91"/>
          <p:cNvSpPr txBox="1"/>
          <p:nvPr/>
        </p:nvSpPr>
        <p:spPr>
          <a:xfrm>
            <a:off x="2587244" y="1978151"/>
            <a:ext cx="6851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spc="-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00" b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2" name="object 92"/>
          <p:cNvSpPr txBox="1"/>
          <p:nvPr/>
        </p:nvSpPr>
        <p:spPr>
          <a:xfrm>
            <a:off x="3931411" y="1167383"/>
            <a:ext cx="3980815" cy="112903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BİRİNCİ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BÖLÜM SÖZEL</a:t>
            </a:r>
            <a:r>
              <a:rPr sz="19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endParaRPr sz="1900" dirty="0">
              <a:latin typeface="Calibri"/>
              <a:cs typeface="Calibri"/>
            </a:endParaRPr>
          </a:p>
          <a:p>
            <a:pPr marL="3298190" marR="5080" indent="-3225165">
              <a:lnSpc>
                <a:spcPts val="3020"/>
              </a:lnSpc>
              <a:spcBef>
                <a:spcPts val="40"/>
              </a:spcBef>
              <a:tabLst>
                <a:tab pos="2877185" algn="l"/>
              </a:tabLst>
            </a:pP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Alt</a:t>
            </a:r>
            <a:r>
              <a:rPr sz="1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Testler	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Soru</a:t>
            </a:r>
            <a:r>
              <a:rPr sz="19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Sayısı  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33" name="object 93"/>
          <p:cNvSpPr/>
          <p:nvPr/>
        </p:nvSpPr>
        <p:spPr>
          <a:xfrm>
            <a:off x="2450592" y="4727955"/>
            <a:ext cx="4017645" cy="433070"/>
          </a:xfrm>
          <a:custGeom>
            <a:avLst/>
            <a:gdLst/>
            <a:ahLst/>
            <a:cxnLst/>
            <a:rect l="l" t="t" r="r" b="b"/>
            <a:pathLst>
              <a:path w="4017645" h="433070">
                <a:moveTo>
                  <a:pt x="0" y="432815"/>
                </a:moveTo>
                <a:lnTo>
                  <a:pt x="4017263" y="432815"/>
                </a:lnTo>
                <a:lnTo>
                  <a:pt x="4017263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94"/>
          <p:cNvSpPr/>
          <p:nvPr/>
        </p:nvSpPr>
        <p:spPr>
          <a:xfrm>
            <a:off x="6467855" y="4727955"/>
            <a:ext cx="1667510" cy="433070"/>
          </a:xfrm>
          <a:custGeom>
            <a:avLst/>
            <a:gdLst/>
            <a:ahLst/>
            <a:cxnLst/>
            <a:rect l="l" t="t" r="r" b="b"/>
            <a:pathLst>
              <a:path w="1667509" h="433070">
                <a:moveTo>
                  <a:pt x="0" y="432815"/>
                </a:moveTo>
                <a:lnTo>
                  <a:pt x="1667255" y="432815"/>
                </a:lnTo>
                <a:lnTo>
                  <a:pt x="1667255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95"/>
          <p:cNvSpPr/>
          <p:nvPr/>
        </p:nvSpPr>
        <p:spPr>
          <a:xfrm>
            <a:off x="6472428" y="47218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3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96"/>
          <p:cNvSpPr/>
          <p:nvPr/>
        </p:nvSpPr>
        <p:spPr>
          <a:xfrm>
            <a:off x="6463284" y="47218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3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97"/>
          <p:cNvSpPr/>
          <p:nvPr/>
        </p:nvSpPr>
        <p:spPr>
          <a:xfrm>
            <a:off x="2447544" y="5157723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98"/>
          <p:cNvSpPr/>
          <p:nvPr/>
        </p:nvSpPr>
        <p:spPr>
          <a:xfrm>
            <a:off x="2447544" y="5165344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99"/>
          <p:cNvSpPr/>
          <p:nvPr/>
        </p:nvSpPr>
        <p:spPr>
          <a:xfrm>
            <a:off x="2447544" y="5611876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3" y="0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00"/>
          <p:cNvSpPr/>
          <p:nvPr/>
        </p:nvSpPr>
        <p:spPr>
          <a:xfrm>
            <a:off x="2447544" y="6062979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3" y="0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01"/>
          <p:cNvSpPr/>
          <p:nvPr/>
        </p:nvSpPr>
        <p:spPr>
          <a:xfrm>
            <a:off x="2450592" y="47218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367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02"/>
          <p:cNvSpPr/>
          <p:nvPr/>
        </p:nvSpPr>
        <p:spPr>
          <a:xfrm>
            <a:off x="8139683" y="47218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3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03"/>
          <p:cNvSpPr/>
          <p:nvPr/>
        </p:nvSpPr>
        <p:spPr>
          <a:xfrm>
            <a:off x="8130540" y="47218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3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04"/>
          <p:cNvSpPr/>
          <p:nvPr/>
        </p:nvSpPr>
        <p:spPr>
          <a:xfrm>
            <a:off x="2447544" y="4727955"/>
            <a:ext cx="4020820" cy="0"/>
          </a:xfrm>
          <a:custGeom>
            <a:avLst/>
            <a:gdLst/>
            <a:ahLst/>
            <a:cxnLst/>
            <a:rect l="l" t="t" r="r" b="b"/>
            <a:pathLst>
              <a:path w="4020820">
                <a:moveTo>
                  <a:pt x="0" y="0"/>
                </a:moveTo>
                <a:lnTo>
                  <a:pt x="4020311" y="0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05"/>
          <p:cNvSpPr/>
          <p:nvPr/>
        </p:nvSpPr>
        <p:spPr>
          <a:xfrm>
            <a:off x="6467855" y="4724908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59">
                <a:moveTo>
                  <a:pt x="0" y="0"/>
                </a:moveTo>
                <a:lnTo>
                  <a:pt x="167335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06"/>
          <p:cNvSpPr/>
          <p:nvPr/>
        </p:nvSpPr>
        <p:spPr>
          <a:xfrm>
            <a:off x="6467855" y="4732528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59">
                <a:moveTo>
                  <a:pt x="0" y="0"/>
                </a:moveTo>
                <a:lnTo>
                  <a:pt x="16733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07"/>
          <p:cNvSpPr/>
          <p:nvPr/>
        </p:nvSpPr>
        <p:spPr>
          <a:xfrm>
            <a:off x="2447544" y="6517131"/>
            <a:ext cx="5694045" cy="0"/>
          </a:xfrm>
          <a:custGeom>
            <a:avLst/>
            <a:gdLst/>
            <a:ahLst/>
            <a:cxnLst/>
            <a:rect l="l" t="t" r="r" b="b"/>
            <a:pathLst>
              <a:path w="5694045">
                <a:moveTo>
                  <a:pt x="0" y="0"/>
                </a:moveTo>
                <a:lnTo>
                  <a:pt x="5693663" y="0"/>
                </a:lnTo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08"/>
          <p:cNvSpPr txBox="1"/>
          <p:nvPr/>
        </p:nvSpPr>
        <p:spPr>
          <a:xfrm>
            <a:off x="2532379" y="5166359"/>
            <a:ext cx="11423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Matematik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9" name="object 109"/>
          <p:cNvSpPr txBox="1"/>
          <p:nvPr/>
        </p:nvSpPr>
        <p:spPr>
          <a:xfrm>
            <a:off x="7165340" y="5166359"/>
            <a:ext cx="27432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0" name="object 110"/>
          <p:cNvSpPr txBox="1"/>
          <p:nvPr/>
        </p:nvSpPr>
        <p:spPr>
          <a:xfrm>
            <a:off x="2532379" y="5617464"/>
            <a:ext cx="12922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Fen</a:t>
            </a:r>
            <a:r>
              <a:rPr sz="1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Bilimleri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1" name="object 111"/>
          <p:cNvSpPr txBox="1"/>
          <p:nvPr/>
        </p:nvSpPr>
        <p:spPr>
          <a:xfrm>
            <a:off x="7165340" y="5617464"/>
            <a:ext cx="27432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2" name="object 112"/>
          <p:cNvSpPr txBox="1"/>
          <p:nvPr/>
        </p:nvSpPr>
        <p:spPr>
          <a:xfrm>
            <a:off x="4074666" y="6071615"/>
            <a:ext cx="76962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spc="-1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3" name="object 113"/>
          <p:cNvSpPr txBox="1"/>
          <p:nvPr/>
        </p:nvSpPr>
        <p:spPr>
          <a:xfrm>
            <a:off x="7165340" y="6071615"/>
            <a:ext cx="27432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4" name="object 114"/>
          <p:cNvSpPr txBox="1"/>
          <p:nvPr/>
        </p:nvSpPr>
        <p:spPr>
          <a:xfrm>
            <a:off x="2587244" y="2270760"/>
            <a:ext cx="5273040" cy="277177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4642485" algn="l"/>
              </a:tabLst>
            </a:pP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T.C. 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İnkılap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Tarihi</a:t>
            </a:r>
            <a:r>
              <a:rPr sz="19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9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Atatürkçülük	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4642485" algn="l"/>
              </a:tabLst>
            </a:pP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Din Kültürü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9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Ahlak</a:t>
            </a:r>
            <a:r>
              <a:rPr sz="19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Bilgisi	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4642485" algn="l"/>
              </a:tabLst>
            </a:pP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Yabancı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Dil	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900" dirty="0">
              <a:latin typeface="Calibri"/>
              <a:cs typeface="Calibri"/>
            </a:endParaRPr>
          </a:p>
          <a:p>
            <a:pPr marL="1554480">
              <a:lnSpc>
                <a:spcPct val="100000"/>
              </a:lnSpc>
              <a:spcBef>
                <a:spcPts val="910"/>
              </a:spcBef>
              <a:tabLst>
                <a:tab pos="4642485" algn="l"/>
              </a:tabLst>
            </a:pP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Toplam	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1338580">
              <a:lnSpc>
                <a:spcPct val="100000"/>
              </a:lnSpc>
              <a:spcBef>
                <a:spcPts val="1560"/>
              </a:spcBef>
            </a:pP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İKİNCİ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BÖLÜM </a:t>
            </a: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SAYISAL</a:t>
            </a:r>
            <a:r>
              <a:rPr sz="19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endParaRPr sz="1900" dirty="0">
              <a:latin typeface="Calibri"/>
              <a:cs typeface="Calibri"/>
            </a:endParaRPr>
          </a:p>
          <a:p>
            <a:pPr marL="1362710">
              <a:lnSpc>
                <a:spcPct val="100000"/>
              </a:lnSpc>
              <a:spcBef>
                <a:spcPts val="555"/>
              </a:spcBef>
              <a:tabLst>
                <a:tab pos="4170045" algn="l"/>
              </a:tabLst>
            </a:pP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Alt</a:t>
            </a:r>
            <a:r>
              <a:rPr sz="19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FF0000"/>
                </a:solidFill>
                <a:latin typeface="Calibri"/>
                <a:cs typeface="Calibri"/>
              </a:rPr>
              <a:t>Testler	</a:t>
            </a:r>
            <a:r>
              <a:rPr sz="1900" b="1" spc="5" dirty="0">
                <a:solidFill>
                  <a:srgbClr val="FF0000"/>
                </a:solidFill>
                <a:latin typeface="Calibri"/>
                <a:cs typeface="Calibri"/>
              </a:rPr>
              <a:t>Soru</a:t>
            </a:r>
            <a:r>
              <a:rPr sz="19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5" dirty="0">
                <a:solidFill>
                  <a:srgbClr val="FF0000"/>
                </a:solidFill>
                <a:latin typeface="Calibri"/>
                <a:cs typeface="Calibri"/>
              </a:rPr>
              <a:t>Sayısı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55" name="Metin kutusu 154"/>
          <p:cNvSpPr txBox="1"/>
          <p:nvPr/>
        </p:nvSpPr>
        <p:spPr>
          <a:xfrm>
            <a:off x="2222721" y="371701"/>
            <a:ext cx="624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2019 SINAVLA ÖĞRENCİ ALAN ORTAÖĞRETİM KURUMLARINA İLİŞİKİN MERKEZİ SINAV</a:t>
            </a:r>
            <a:endParaRPr lang="tr-TR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27100" y="1919330"/>
            <a:ext cx="9601200" cy="404277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0520" marR="647065" indent="-337820">
              <a:lnSpc>
                <a:spcPct val="80000"/>
              </a:lnSpc>
              <a:spcBef>
                <a:spcPts val="68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5" dirty="0">
                <a:cs typeface="Times New Roman" panose="02020603050405020304" pitchFamily="18" charset="0"/>
              </a:rPr>
              <a:t>Sınav </a:t>
            </a:r>
            <a:r>
              <a:rPr sz="2450" spc="-5" dirty="0">
                <a:cs typeface="Times New Roman" panose="02020603050405020304" pitchFamily="18" charset="0"/>
              </a:rPr>
              <a:t>öncesi </a:t>
            </a:r>
            <a:r>
              <a:rPr sz="2450" spc="5" dirty="0">
                <a:cs typeface="Times New Roman" panose="02020603050405020304" pitchFamily="18" charset="0"/>
              </a:rPr>
              <a:t>salon </a:t>
            </a:r>
            <a:r>
              <a:rPr sz="2450" dirty="0">
                <a:cs typeface="Times New Roman" panose="02020603050405020304" pitchFamily="18" charset="0"/>
              </a:rPr>
              <a:t>görevlilerine yönelik </a:t>
            </a:r>
            <a:r>
              <a:rPr sz="2450" spc="5" dirty="0">
                <a:cs typeface="Times New Roman" panose="02020603050405020304" pitchFamily="18" charset="0"/>
              </a:rPr>
              <a:t>yapılacak  toplantılara </a:t>
            </a:r>
            <a:r>
              <a:rPr sz="2450" dirty="0">
                <a:cs typeface="Times New Roman" panose="02020603050405020304" pitchFamily="18" charset="0"/>
              </a:rPr>
              <a:t>gerekli </a:t>
            </a:r>
            <a:r>
              <a:rPr sz="2450" spc="-5" dirty="0">
                <a:cs typeface="Times New Roman" panose="02020603050405020304" pitchFamily="18" charset="0"/>
              </a:rPr>
              <a:t>önem </a:t>
            </a:r>
            <a:r>
              <a:rPr sz="2450" dirty="0">
                <a:cs typeface="Times New Roman" panose="02020603050405020304" pitchFamily="18" charset="0"/>
              </a:rPr>
              <a:t>verilecektir. </a:t>
            </a:r>
            <a:r>
              <a:rPr sz="2450" spc="5" dirty="0">
                <a:cs typeface="Times New Roman" panose="02020603050405020304" pitchFamily="18" charset="0"/>
              </a:rPr>
              <a:t>Sınav </a:t>
            </a:r>
            <a:r>
              <a:rPr sz="2450" dirty="0">
                <a:cs typeface="Times New Roman" panose="02020603050405020304" pitchFamily="18" charset="0"/>
              </a:rPr>
              <a:t>görevi </a:t>
            </a:r>
            <a:r>
              <a:rPr sz="2450" spc="5" dirty="0">
                <a:cs typeface="Times New Roman" panose="02020603050405020304" pitchFamily="18" charset="0"/>
              </a:rPr>
              <a:t>olan  </a:t>
            </a:r>
            <a:r>
              <a:rPr sz="2450" dirty="0">
                <a:cs typeface="Times New Roman" panose="02020603050405020304" pitchFamily="18" charset="0"/>
              </a:rPr>
              <a:t>bütün </a:t>
            </a:r>
            <a:r>
              <a:rPr sz="2450" spc="5" dirty="0">
                <a:cs typeface="Times New Roman" panose="02020603050405020304" pitchFamily="18" charset="0"/>
              </a:rPr>
              <a:t>ilgililerin </a:t>
            </a:r>
            <a:r>
              <a:rPr sz="2450" dirty="0">
                <a:cs typeface="Times New Roman" panose="02020603050405020304" pitchFamily="18" charset="0"/>
              </a:rPr>
              <a:t>toplantılara </a:t>
            </a:r>
            <a:r>
              <a:rPr sz="2450" spc="5" dirty="0">
                <a:cs typeface="Times New Roman" panose="02020603050405020304" pitchFamily="18" charset="0"/>
              </a:rPr>
              <a:t>katılmaları</a:t>
            </a:r>
            <a:r>
              <a:rPr sz="2450" spc="-155" dirty="0">
                <a:cs typeface="Times New Roman" panose="02020603050405020304" pitchFamily="18" charset="0"/>
              </a:rPr>
              <a:t> </a:t>
            </a:r>
            <a:r>
              <a:rPr sz="2450" spc="5" dirty="0" err="1">
                <a:cs typeface="Times New Roman" panose="02020603050405020304" pitchFamily="18" charset="0"/>
              </a:rPr>
              <a:t>sağlanacaktır</a:t>
            </a:r>
            <a:r>
              <a:rPr sz="2450" spc="5" dirty="0" smtClean="0">
                <a:cs typeface="Times New Roman" panose="02020603050405020304" pitchFamily="18" charset="0"/>
              </a:rPr>
              <a:t>.</a:t>
            </a:r>
            <a:r>
              <a:rPr lang="tr-TR" sz="2450" spc="5" dirty="0" smtClean="0">
                <a:cs typeface="Times New Roman" panose="02020603050405020304" pitchFamily="18" charset="0"/>
              </a:rPr>
              <a:t> </a:t>
            </a:r>
            <a:r>
              <a:rPr lang="tr-TR" sz="2450" b="1" spc="5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Sınavdan en geç 1 saat önce görevli olduğunuz okulda bulununuz, aksi takdirde göreve alınmayacaksınız.</a:t>
            </a:r>
            <a:endParaRPr sz="245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378B"/>
              </a:buClr>
              <a:buFont typeface="Wingdings 2"/>
              <a:buChar char=""/>
            </a:pPr>
            <a:endParaRPr sz="3050" dirty="0">
              <a:cs typeface="Times New Roman" panose="02020603050405020304" pitchFamily="18" charset="0"/>
            </a:endParaRPr>
          </a:p>
          <a:p>
            <a:pPr marL="350520" marR="5080" indent="-337820">
              <a:lnSpc>
                <a:spcPct val="80400"/>
              </a:lnSpc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5" dirty="0">
                <a:cs typeface="Times New Roman" panose="02020603050405020304" pitchFamily="18" charset="0"/>
              </a:rPr>
              <a:t>Sınavlarla ilgili olarak velilere </a:t>
            </a:r>
            <a:r>
              <a:rPr sz="2450" dirty="0">
                <a:cs typeface="Times New Roman" panose="02020603050405020304" pitchFamily="18" charset="0"/>
              </a:rPr>
              <a:t>ve öğrencilere </a:t>
            </a:r>
            <a:r>
              <a:rPr sz="2450" spc="5" dirty="0">
                <a:cs typeface="Times New Roman" panose="02020603050405020304" pitchFamily="18" charset="0"/>
              </a:rPr>
              <a:t>sınavda </a:t>
            </a:r>
            <a:r>
              <a:rPr sz="2450" spc="-5" dirty="0">
                <a:cs typeface="Times New Roman" panose="02020603050405020304" pitchFamily="18" charset="0"/>
              </a:rPr>
              <a:t>dikkat  </a:t>
            </a:r>
            <a:r>
              <a:rPr sz="2450" dirty="0">
                <a:cs typeface="Times New Roman" panose="02020603050405020304" pitchFamily="18" charset="0"/>
              </a:rPr>
              <a:t>edilmesi </a:t>
            </a:r>
            <a:r>
              <a:rPr sz="2450" spc="-5" dirty="0">
                <a:cs typeface="Times New Roman" panose="02020603050405020304" pitchFamily="18" charset="0"/>
              </a:rPr>
              <a:t>gereken </a:t>
            </a:r>
            <a:r>
              <a:rPr sz="2450" spc="5" dirty="0">
                <a:cs typeface="Times New Roman" panose="02020603050405020304" pitchFamily="18" charset="0"/>
              </a:rPr>
              <a:t>hususlar </a:t>
            </a:r>
            <a:r>
              <a:rPr sz="2450" dirty="0">
                <a:cs typeface="Times New Roman" panose="02020603050405020304" pitchFamily="18" charset="0"/>
              </a:rPr>
              <a:t>hakkında gerekli bilgilendirilmeler  </a:t>
            </a:r>
            <a:r>
              <a:rPr sz="2450" spc="-5" dirty="0">
                <a:cs typeface="Times New Roman" panose="02020603050405020304" pitchFamily="18" charset="0"/>
              </a:rPr>
              <a:t>okul </a:t>
            </a:r>
            <a:r>
              <a:rPr sz="2450" dirty="0">
                <a:cs typeface="Times New Roman" panose="02020603050405020304" pitchFamily="18" charset="0"/>
              </a:rPr>
              <a:t>idarelerince</a:t>
            </a:r>
            <a:r>
              <a:rPr sz="2450" spc="40" dirty="0">
                <a:cs typeface="Times New Roman" panose="02020603050405020304" pitchFamily="18" charset="0"/>
              </a:rPr>
              <a:t> </a:t>
            </a:r>
            <a:r>
              <a:rPr sz="2450" dirty="0">
                <a:cs typeface="Times New Roman" panose="02020603050405020304" pitchFamily="18" charset="0"/>
              </a:rPr>
              <a:t>yapılacaktır.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378B"/>
              </a:buClr>
              <a:buFont typeface="Wingdings 2"/>
              <a:buChar char=""/>
            </a:pPr>
            <a:endParaRPr sz="3050" dirty="0">
              <a:cs typeface="Times New Roman" panose="02020603050405020304" pitchFamily="18" charset="0"/>
            </a:endParaRPr>
          </a:p>
          <a:p>
            <a:pPr marL="350520" marR="32384" indent="-337820">
              <a:lnSpc>
                <a:spcPct val="80400"/>
              </a:lnSpc>
              <a:spcBef>
                <a:spcPts val="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dirty="0">
                <a:cs typeface="Times New Roman" panose="02020603050405020304" pitchFamily="18" charset="0"/>
              </a:rPr>
              <a:t>Sınavda </a:t>
            </a:r>
            <a:r>
              <a:rPr sz="2450" spc="5" dirty="0">
                <a:cs typeface="Times New Roman" panose="02020603050405020304" pitchFamily="18" charset="0"/>
              </a:rPr>
              <a:t>görevliler dışındaki </a:t>
            </a:r>
            <a:r>
              <a:rPr sz="2450" dirty="0">
                <a:cs typeface="Times New Roman" panose="02020603050405020304" pitchFamily="18" charset="0"/>
              </a:rPr>
              <a:t>kişiler </a:t>
            </a:r>
            <a:r>
              <a:rPr sz="2450" spc="5" dirty="0">
                <a:cs typeface="Times New Roman" panose="02020603050405020304" pitchFamily="18" charset="0"/>
              </a:rPr>
              <a:t>ile </a:t>
            </a:r>
            <a:r>
              <a:rPr sz="2450" spc="-5" dirty="0">
                <a:cs typeface="Times New Roman" panose="02020603050405020304" pitchFamily="18" charset="0"/>
              </a:rPr>
              <a:t>öğrenci </a:t>
            </a:r>
            <a:r>
              <a:rPr sz="2450" dirty="0">
                <a:cs typeface="Times New Roman" panose="02020603050405020304" pitchFamily="18" charset="0"/>
              </a:rPr>
              <a:t>velilerinin </a:t>
            </a:r>
            <a:r>
              <a:rPr sz="2450" spc="5" dirty="0">
                <a:cs typeface="Times New Roman" panose="02020603050405020304" pitchFamily="18" charset="0"/>
              </a:rPr>
              <a:t>sınav  salonlarının </a:t>
            </a:r>
            <a:r>
              <a:rPr sz="2450" dirty="0">
                <a:cs typeface="Times New Roman" panose="02020603050405020304" pitchFamily="18" charset="0"/>
              </a:rPr>
              <a:t>bulunduğu binalara girişlerine </a:t>
            </a:r>
            <a:r>
              <a:rPr sz="2450" spc="-10" dirty="0" err="1">
                <a:cs typeface="Times New Roman" panose="02020603050405020304" pitchFamily="18" charset="0"/>
              </a:rPr>
              <a:t>izin</a:t>
            </a:r>
            <a:r>
              <a:rPr sz="2450" spc="-10" dirty="0">
                <a:cs typeface="Times New Roman" panose="02020603050405020304" pitchFamily="18" charset="0"/>
              </a:rPr>
              <a:t> </a:t>
            </a:r>
            <a:r>
              <a:rPr sz="2450" dirty="0" err="1" smtClean="0">
                <a:cs typeface="Times New Roman" panose="02020603050405020304" pitchFamily="18" charset="0"/>
              </a:rPr>
              <a:t>verilmeyecektir</a:t>
            </a:r>
            <a:r>
              <a:rPr sz="245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2271711" y="575905"/>
            <a:ext cx="842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ÖNCESİ</a:t>
            </a:r>
            <a:endParaRPr lang="tr-TR" sz="2800" b="1" dirty="0">
              <a:ln>
                <a:solidFill>
                  <a:schemeClr val="tx1"/>
                </a:solidFill>
              </a:ln>
              <a:solidFill>
                <a:srgbClr val="FF378B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55700" y="1896618"/>
            <a:ext cx="9208516" cy="3781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0520" marR="5080" indent="-337820" algn="just">
              <a:lnSpc>
                <a:spcPct val="100200"/>
              </a:lnSpc>
              <a:spcBef>
                <a:spcPts val="90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dirty="0">
                <a:latin typeface="Century Gothic"/>
                <a:cs typeface="Century Gothic"/>
              </a:rPr>
              <a:t>Öğrenciler, geçerli kimlik belgesi </a:t>
            </a:r>
            <a:r>
              <a:rPr sz="2450" spc="-20" dirty="0">
                <a:latin typeface="Century Gothic"/>
                <a:cs typeface="Century Gothic"/>
              </a:rPr>
              <a:t>(T.C. </a:t>
            </a:r>
            <a:r>
              <a:rPr sz="2450" dirty="0">
                <a:latin typeface="Century Gothic"/>
                <a:cs typeface="Century Gothic"/>
              </a:rPr>
              <a:t>kimlik </a:t>
            </a:r>
            <a:r>
              <a:rPr sz="2450" spc="5" dirty="0">
                <a:latin typeface="Century Gothic"/>
                <a:cs typeface="Century Gothic"/>
              </a:rPr>
              <a:t>numaralı </a:t>
            </a:r>
            <a:r>
              <a:rPr sz="2450" spc="-5" dirty="0">
                <a:latin typeface="Century Gothic"/>
                <a:cs typeface="Century Gothic"/>
              </a:rPr>
              <a:t>nüfus  cüzdanı </a:t>
            </a:r>
            <a:r>
              <a:rPr sz="2450" dirty="0">
                <a:latin typeface="Century Gothic"/>
                <a:cs typeface="Century Gothic"/>
              </a:rPr>
              <a:t>veya </a:t>
            </a:r>
            <a:r>
              <a:rPr sz="2450" spc="-20" dirty="0">
                <a:latin typeface="Century Gothic"/>
                <a:cs typeface="Century Gothic"/>
              </a:rPr>
              <a:t>T.C. </a:t>
            </a:r>
            <a:r>
              <a:rPr sz="2450" dirty="0">
                <a:latin typeface="Century Gothic"/>
                <a:cs typeface="Century Gothic"/>
              </a:rPr>
              <a:t>kimlik kartı veya geçerlik süresi </a:t>
            </a:r>
            <a:r>
              <a:rPr sz="2450" spc="-5" dirty="0">
                <a:latin typeface="Century Gothic"/>
                <a:cs typeface="Century Gothic"/>
              </a:rPr>
              <a:t>devam  eden </a:t>
            </a:r>
            <a:r>
              <a:rPr sz="2450" dirty="0">
                <a:latin typeface="Century Gothic"/>
                <a:cs typeface="Century Gothic"/>
              </a:rPr>
              <a:t>pasaport, yabancı uyruklu öğrenciler </a:t>
            </a:r>
            <a:r>
              <a:rPr sz="2450" spc="-10" dirty="0">
                <a:latin typeface="Century Gothic"/>
                <a:cs typeface="Century Gothic"/>
              </a:rPr>
              <a:t>için </a:t>
            </a:r>
            <a:r>
              <a:rPr sz="2450" spc="5" dirty="0">
                <a:latin typeface="Century Gothic"/>
                <a:cs typeface="Century Gothic"/>
              </a:rPr>
              <a:t>İçişleri  Bakanlığı </a:t>
            </a:r>
            <a:r>
              <a:rPr sz="2450" spc="-5" dirty="0">
                <a:latin typeface="Century Gothic"/>
                <a:cs typeface="Century Gothic"/>
              </a:rPr>
              <a:t>Göç </a:t>
            </a:r>
            <a:r>
              <a:rPr sz="2450" spc="5" dirty="0">
                <a:latin typeface="Century Gothic"/>
                <a:cs typeface="Century Gothic"/>
              </a:rPr>
              <a:t>İdaresi </a:t>
            </a:r>
            <a:r>
              <a:rPr sz="2450" spc="-10" dirty="0">
                <a:latin typeface="Century Gothic"/>
                <a:cs typeface="Century Gothic"/>
              </a:rPr>
              <a:t>Genel </a:t>
            </a:r>
            <a:r>
              <a:rPr sz="2450" spc="5" dirty="0">
                <a:latin typeface="Century Gothic"/>
                <a:cs typeface="Century Gothic"/>
              </a:rPr>
              <a:t>Müdürlüğü tarafından </a:t>
            </a:r>
            <a:r>
              <a:rPr sz="2450" dirty="0">
                <a:latin typeface="Century Gothic"/>
                <a:cs typeface="Century Gothic"/>
              </a:rPr>
              <a:t>verilen  geçerlik süresi </a:t>
            </a:r>
            <a:r>
              <a:rPr sz="2450" spc="-5" dirty="0">
                <a:latin typeface="Century Gothic"/>
                <a:cs typeface="Century Gothic"/>
              </a:rPr>
              <a:t>devam eden </a:t>
            </a:r>
            <a:r>
              <a:rPr sz="2450" dirty="0">
                <a:latin typeface="Century Gothic"/>
                <a:cs typeface="Century Gothic"/>
              </a:rPr>
              <a:t>resimli, mühürlü yabancı kimlik  belgesi, </a:t>
            </a:r>
            <a:r>
              <a:rPr sz="2450" spc="-5" dirty="0">
                <a:latin typeface="Century Gothic"/>
                <a:cs typeface="Century Gothic"/>
              </a:rPr>
              <a:t>ikamet </a:t>
            </a:r>
            <a:r>
              <a:rPr sz="2450" spc="-10" dirty="0">
                <a:latin typeface="Century Gothic"/>
                <a:cs typeface="Century Gothic"/>
              </a:rPr>
              <a:t>izin </a:t>
            </a:r>
            <a:r>
              <a:rPr sz="2450" dirty="0">
                <a:latin typeface="Century Gothic"/>
                <a:cs typeface="Century Gothic"/>
              </a:rPr>
              <a:t>belgesi, </a:t>
            </a:r>
            <a:r>
              <a:rPr sz="2450" spc="5" dirty="0">
                <a:latin typeface="Century Gothic"/>
                <a:cs typeface="Century Gothic"/>
              </a:rPr>
              <a:t>çalışma </a:t>
            </a:r>
            <a:r>
              <a:rPr sz="2450" spc="-10" dirty="0">
                <a:latin typeface="Century Gothic"/>
                <a:cs typeface="Century Gothic"/>
              </a:rPr>
              <a:t>izin </a:t>
            </a:r>
            <a:r>
              <a:rPr sz="2450" dirty="0">
                <a:latin typeface="Century Gothic"/>
                <a:cs typeface="Century Gothic"/>
              </a:rPr>
              <a:t>belgesi) ve  fotoğraflı-onaylı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spc="-5" dirty="0">
                <a:latin typeface="Century Gothic"/>
                <a:cs typeface="Century Gothic"/>
              </a:rPr>
              <a:t>giriş </a:t>
            </a:r>
            <a:r>
              <a:rPr sz="2450" dirty="0">
                <a:latin typeface="Century Gothic"/>
                <a:cs typeface="Century Gothic"/>
              </a:rPr>
              <a:t>belgesi </a:t>
            </a:r>
            <a:r>
              <a:rPr sz="2450" spc="-5" dirty="0">
                <a:latin typeface="Century Gothic"/>
                <a:cs typeface="Century Gothic"/>
              </a:rPr>
              <a:t>kontrol </a:t>
            </a:r>
            <a:r>
              <a:rPr sz="2450" dirty="0">
                <a:latin typeface="Century Gothic"/>
                <a:cs typeface="Century Gothic"/>
              </a:rPr>
              <a:t>edilerek </a:t>
            </a:r>
            <a:r>
              <a:rPr sz="2450" spc="5" dirty="0">
                <a:latin typeface="Century Gothic"/>
                <a:cs typeface="Century Gothic"/>
              </a:rPr>
              <a:t>sınava  </a:t>
            </a:r>
            <a:r>
              <a:rPr sz="2450" spc="10" dirty="0">
                <a:latin typeface="Century Gothic"/>
                <a:cs typeface="Century Gothic"/>
              </a:rPr>
              <a:t>alınır. </a:t>
            </a:r>
            <a:r>
              <a:rPr sz="2450" dirty="0">
                <a:latin typeface="Century Gothic"/>
                <a:cs typeface="Century Gothic"/>
              </a:rPr>
              <a:t>Geçerli kimlik belgesi yanında </a:t>
            </a:r>
            <a:r>
              <a:rPr sz="2450" spc="5" dirty="0">
                <a:latin typeface="Century Gothic"/>
                <a:cs typeface="Century Gothic"/>
              </a:rPr>
              <a:t>olmayan </a:t>
            </a:r>
            <a:r>
              <a:rPr sz="2450" dirty="0">
                <a:latin typeface="Century Gothic"/>
                <a:cs typeface="Century Gothic"/>
              </a:rPr>
              <a:t>öğrenciler  </a:t>
            </a:r>
            <a:r>
              <a:rPr sz="2450" spc="5" dirty="0">
                <a:latin typeface="Century Gothic"/>
                <a:cs typeface="Century Gothic"/>
              </a:rPr>
              <a:t>sınava </a:t>
            </a:r>
            <a:r>
              <a:rPr sz="2450" dirty="0">
                <a:latin typeface="Century Gothic"/>
                <a:cs typeface="Century Gothic"/>
              </a:rPr>
              <a:t>alınmayacaktır.(15 </a:t>
            </a:r>
            <a:r>
              <a:rPr sz="2450" spc="5" dirty="0">
                <a:latin typeface="Century Gothic"/>
                <a:cs typeface="Century Gothic"/>
              </a:rPr>
              <a:t>yaşından </a:t>
            </a:r>
            <a:r>
              <a:rPr sz="2450" dirty="0">
                <a:latin typeface="Century Gothic"/>
                <a:cs typeface="Century Gothic"/>
              </a:rPr>
              <a:t>küçüklerin </a:t>
            </a:r>
            <a:r>
              <a:rPr sz="2450" spc="-25" dirty="0">
                <a:latin typeface="Century Gothic"/>
                <a:cs typeface="Century Gothic"/>
              </a:rPr>
              <a:t>T.C </a:t>
            </a:r>
            <a:r>
              <a:rPr sz="2450" dirty="0">
                <a:latin typeface="Century Gothic"/>
                <a:cs typeface="Century Gothic"/>
              </a:rPr>
              <a:t>Kimlik  </a:t>
            </a:r>
            <a:r>
              <a:rPr sz="2450" spc="5" dirty="0">
                <a:latin typeface="Century Gothic"/>
                <a:cs typeface="Century Gothic"/>
              </a:rPr>
              <a:t>numaralı </a:t>
            </a:r>
            <a:r>
              <a:rPr sz="2450" spc="-5" dirty="0">
                <a:latin typeface="Century Gothic"/>
                <a:cs typeface="Century Gothic"/>
              </a:rPr>
              <a:t>nüfus </a:t>
            </a:r>
            <a:r>
              <a:rPr sz="2450" dirty="0">
                <a:latin typeface="Century Gothic"/>
                <a:cs typeface="Century Gothic"/>
              </a:rPr>
              <a:t>cüzdanlarında fotoğraf</a:t>
            </a:r>
            <a:r>
              <a:rPr sz="2450" spc="-65" dirty="0">
                <a:latin typeface="Century Gothic"/>
                <a:cs typeface="Century Gothic"/>
              </a:rPr>
              <a:t> </a:t>
            </a:r>
            <a:r>
              <a:rPr sz="2450" dirty="0">
                <a:latin typeface="Century Gothic"/>
                <a:cs typeface="Century Gothic"/>
              </a:rPr>
              <a:t>aranmayacaktır.)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1973370" y="958850"/>
            <a:ext cx="842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ÖNCESİ</a:t>
            </a:r>
            <a:endParaRPr lang="tr-TR" sz="2800" b="1" dirty="0">
              <a:ln>
                <a:solidFill>
                  <a:schemeClr val="tx1"/>
                </a:solidFill>
              </a:ln>
              <a:solidFill>
                <a:srgbClr val="FF378B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460500" y="1792800"/>
            <a:ext cx="8915400" cy="525592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0520" marR="5080" indent="-337820" algn="just">
              <a:lnSpc>
                <a:spcPts val="2350"/>
              </a:lnSpc>
              <a:spcBef>
                <a:spcPts val="66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5" dirty="0">
                <a:latin typeface="Century Gothic"/>
                <a:cs typeface="Century Gothic"/>
              </a:rPr>
              <a:t>Ayrıca </a:t>
            </a:r>
            <a:r>
              <a:rPr sz="2450" spc="-5" dirty="0">
                <a:latin typeface="Century Gothic"/>
                <a:cs typeface="Century Gothic"/>
              </a:rPr>
              <a:t>yedek </a:t>
            </a:r>
            <a:r>
              <a:rPr sz="2450" spc="5" dirty="0">
                <a:latin typeface="Century Gothic"/>
                <a:cs typeface="Century Gothic"/>
              </a:rPr>
              <a:t>olarak sınava </a:t>
            </a:r>
            <a:r>
              <a:rPr sz="2450" spc="10" dirty="0">
                <a:latin typeface="Century Gothic"/>
                <a:cs typeface="Century Gothic"/>
              </a:rPr>
              <a:t>katılan </a:t>
            </a:r>
            <a:r>
              <a:rPr sz="2450" dirty="0">
                <a:latin typeface="Century Gothic"/>
                <a:cs typeface="Century Gothic"/>
              </a:rPr>
              <a:t>öğrencilerin geçerli</a:t>
            </a:r>
            <a:r>
              <a:rPr sz="2450" spc="-175" dirty="0">
                <a:latin typeface="Century Gothic"/>
                <a:cs typeface="Century Gothic"/>
              </a:rPr>
              <a:t> </a:t>
            </a:r>
            <a:r>
              <a:rPr sz="2450" dirty="0">
                <a:latin typeface="Century Gothic"/>
                <a:cs typeface="Century Gothic"/>
              </a:rPr>
              <a:t>kimlik  belgesinin </a:t>
            </a:r>
            <a:r>
              <a:rPr sz="2450" spc="-5" dirty="0">
                <a:latin typeface="Century Gothic"/>
                <a:cs typeface="Century Gothic"/>
              </a:rPr>
              <a:t>fotokopisi </a:t>
            </a:r>
            <a:r>
              <a:rPr sz="2450" spc="5" dirty="0">
                <a:latin typeface="Century Gothic"/>
                <a:cs typeface="Century Gothic"/>
              </a:rPr>
              <a:t>salon yoklama </a:t>
            </a:r>
            <a:r>
              <a:rPr sz="2450" dirty="0">
                <a:latin typeface="Century Gothic"/>
                <a:cs typeface="Century Gothic"/>
              </a:rPr>
              <a:t>listesine</a:t>
            </a:r>
            <a:r>
              <a:rPr sz="2450" spc="-5" dirty="0">
                <a:latin typeface="Century Gothic"/>
                <a:cs typeface="Century Gothic"/>
              </a:rPr>
              <a:t> eklenecektir.</a:t>
            </a:r>
            <a:endParaRPr sz="2450" dirty="0">
              <a:latin typeface="Century Gothic"/>
              <a:cs typeface="Century Gothic"/>
            </a:endParaRPr>
          </a:p>
          <a:p>
            <a:pPr marL="350520" marR="144145" indent="-337820" algn="just">
              <a:lnSpc>
                <a:spcPct val="80300"/>
              </a:lnSpc>
              <a:spcBef>
                <a:spcPts val="590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dirty="0">
                <a:latin typeface="Century Gothic"/>
                <a:cs typeface="Century Gothic"/>
              </a:rPr>
              <a:t>Fotoğraflı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spc="-5" dirty="0">
                <a:latin typeface="Century Gothic"/>
                <a:cs typeface="Century Gothic"/>
              </a:rPr>
              <a:t>giriş </a:t>
            </a:r>
            <a:r>
              <a:rPr sz="2450" dirty="0">
                <a:latin typeface="Century Gothic"/>
                <a:cs typeface="Century Gothic"/>
              </a:rPr>
              <a:t>belgesinde </a:t>
            </a:r>
            <a:r>
              <a:rPr sz="2450" spc="-5" dirty="0">
                <a:latin typeface="Century Gothic"/>
                <a:cs typeface="Century Gothic"/>
              </a:rPr>
              <a:t>öğrencinin </a:t>
            </a:r>
            <a:r>
              <a:rPr sz="2450" dirty="0">
                <a:latin typeface="Century Gothic"/>
                <a:cs typeface="Century Gothic"/>
              </a:rPr>
              <a:t>kimlik </a:t>
            </a:r>
            <a:r>
              <a:rPr sz="2450" spc="5" dirty="0">
                <a:latin typeface="Century Gothic"/>
                <a:cs typeface="Century Gothic"/>
              </a:rPr>
              <a:t>bilgileri ile  sınava </a:t>
            </a:r>
            <a:r>
              <a:rPr sz="2450" spc="-5" dirty="0">
                <a:latin typeface="Century Gothic"/>
                <a:cs typeface="Century Gothic"/>
              </a:rPr>
              <a:t>gireceği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spc="-10" dirty="0">
                <a:latin typeface="Century Gothic"/>
                <a:cs typeface="Century Gothic"/>
              </a:rPr>
              <a:t>merkezi, </a:t>
            </a:r>
            <a:r>
              <a:rPr sz="2450" spc="-5" dirty="0">
                <a:latin typeface="Century Gothic"/>
                <a:cs typeface="Century Gothic"/>
              </a:rPr>
              <a:t>bina, </a:t>
            </a:r>
            <a:r>
              <a:rPr sz="2450" spc="5" dirty="0">
                <a:latin typeface="Century Gothic"/>
                <a:cs typeface="Century Gothic"/>
              </a:rPr>
              <a:t>salon </a:t>
            </a:r>
            <a:r>
              <a:rPr sz="2450" dirty="0">
                <a:latin typeface="Century Gothic"/>
                <a:cs typeface="Century Gothic"/>
              </a:rPr>
              <a:t>ve </a:t>
            </a:r>
            <a:r>
              <a:rPr sz="2450" spc="10" dirty="0">
                <a:latin typeface="Century Gothic"/>
                <a:cs typeface="Century Gothic"/>
              </a:rPr>
              <a:t>sıra </a:t>
            </a:r>
            <a:r>
              <a:rPr sz="2450" spc="5" dirty="0">
                <a:latin typeface="Century Gothic"/>
                <a:cs typeface="Century Gothic"/>
              </a:rPr>
              <a:t>bilgileri </a:t>
            </a:r>
            <a:r>
              <a:rPr sz="2450" spc="-5" dirty="0">
                <a:latin typeface="Century Gothic"/>
                <a:cs typeface="Century Gothic"/>
              </a:rPr>
              <a:t>yer  </a:t>
            </a:r>
            <a:r>
              <a:rPr sz="2450" spc="5" dirty="0">
                <a:latin typeface="Century Gothic"/>
                <a:cs typeface="Century Gothic"/>
              </a:rPr>
              <a:t>alacaktır. </a:t>
            </a:r>
            <a:r>
              <a:rPr sz="2450" spc="-5" dirty="0">
                <a:latin typeface="Century Gothic"/>
                <a:cs typeface="Century Gothic"/>
              </a:rPr>
              <a:t>Öğrenci,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spc="-5" dirty="0">
                <a:latin typeface="Century Gothic"/>
                <a:cs typeface="Century Gothic"/>
              </a:rPr>
              <a:t>giriş </a:t>
            </a:r>
            <a:r>
              <a:rPr sz="2450" dirty="0">
                <a:latin typeface="Century Gothic"/>
                <a:cs typeface="Century Gothic"/>
              </a:rPr>
              <a:t>belgesinde </a:t>
            </a:r>
            <a:r>
              <a:rPr sz="2450" spc="-5" dirty="0">
                <a:latin typeface="Century Gothic"/>
                <a:cs typeface="Century Gothic"/>
              </a:rPr>
              <a:t>yer </a:t>
            </a:r>
            <a:r>
              <a:rPr sz="2450" spc="10" dirty="0">
                <a:latin typeface="Century Gothic"/>
                <a:cs typeface="Century Gothic"/>
              </a:rPr>
              <a:t>alan </a:t>
            </a:r>
            <a:r>
              <a:rPr sz="2450" spc="5" dirty="0">
                <a:latin typeface="Century Gothic"/>
                <a:cs typeface="Century Gothic"/>
              </a:rPr>
              <a:t>sınav  </a:t>
            </a:r>
            <a:r>
              <a:rPr sz="2450" dirty="0">
                <a:latin typeface="Century Gothic"/>
                <a:cs typeface="Century Gothic"/>
              </a:rPr>
              <a:t>bölgesinde, </a:t>
            </a:r>
            <a:r>
              <a:rPr sz="2450" spc="-5" dirty="0">
                <a:latin typeface="Century Gothic"/>
                <a:cs typeface="Century Gothic"/>
              </a:rPr>
              <a:t>binada, </a:t>
            </a:r>
            <a:r>
              <a:rPr sz="2450" dirty="0">
                <a:latin typeface="Century Gothic"/>
                <a:cs typeface="Century Gothic"/>
              </a:rPr>
              <a:t>salonda ve </a:t>
            </a:r>
            <a:r>
              <a:rPr sz="2450" spc="5" dirty="0">
                <a:latin typeface="Century Gothic"/>
                <a:cs typeface="Century Gothic"/>
              </a:rPr>
              <a:t>sırada sınava</a:t>
            </a:r>
            <a:r>
              <a:rPr sz="2450" spc="-65" dirty="0">
                <a:latin typeface="Century Gothic"/>
                <a:cs typeface="Century Gothic"/>
              </a:rPr>
              <a:t> </a:t>
            </a:r>
            <a:r>
              <a:rPr sz="2450" spc="-5" dirty="0">
                <a:latin typeface="Century Gothic"/>
                <a:cs typeface="Century Gothic"/>
              </a:rPr>
              <a:t>girecektir.</a:t>
            </a:r>
            <a:endParaRPr sz="2450" dirty="0">
              <a:latin typeface="Century Gothic"/>
              <a:cs typeface="Century Gothic"/>
            </a:endParaRPr>
          </a:p>
          <a:p>
            <a:pPr marL="350520" marR="431800" indent="-337820" algn="just">
              <a:lnSpc>
                <a:spcPts val="2350"/>
              </a:lnSpc>
              <a:spcBef>
                <a:spcPts val="58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dirty="0">
                <a:latin typeface="Century Gothic"/>
                <a:cs typeface="Century Gothic"/>
              </a:rPr>
              <a:t>Fotoğraflı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spc="-5" dirty="0">
                <a:latin typeface="Century Gothic"/>
                <a:cs typeface="Century Gothic"/>
              </a:rPr>
              <a:t>giriş </a:t>
            </a:r>
            <a:r>
              <a:rPr sz="2450" dirty="0">
                <a:latin typeface="Century Gothic"/>
                <a:cs typeface="Century Gothic"/>
              </a:rPr>
              <a:t>belgesini </a:t>
            </a:r>
            <a:r>
              <a:rPr sz="2450" spc="-5" dirty="0">
                <a:latin typeface="Century Gothic"/>
                <a:cs typeface="Century Gothic"/>
              </a:rPr>
              <a:t>kaybeden </a:t>
            </a:r>
            <a:r>
              <a:rPr sz="2450" dirty="0">
                <a:latin typeface="Century Gothic"/>
                <a:cs typeface="Century Gothic"/>
              </a:rPr>
              <a:t>öğrenciler,  belgenin </a:t>
            </a:r>
            <a:r>
              <a:rPr sz="2450" spc="-5" dirty="0">
                <a:latin typeface="Century Gothic"/>
                <a:cs typeface="Century Gothic"/>
              </a:rPr>
              <a:t>yenisini öğrenim </a:t>
            </a:r>
            <a:r>
              <a:rPr sz="2450" dirty="0">
                <a:latin typeface="Century Gothic"/>
                <a:cs typeface="Century Gothic"/>
              </a:rPr>
              <a:t>gördüğü </a:t>
            </a:r>
            <a:r>
              <a:rPr sz="2450" spc="-5" dirty="0">
                <a:latin typeface="Century Gothic"/>
                <a:cs typeface="Century Gothic"/>
              </a:rPr>
              <a:t>okul </a:t>
            </a:r>
            <a:r>
              <a:rPr sz="2450" dirty="0">
                <a:latin typeface="Century Gothic"/>
                <a:cs typeface="Century Gothic"/>
              </a:rPr>
              <a:t>müdürlüklerinden  alabilecektir.</a:t>
            </a:r>
          </a:p>
          <a:p>
            <a:pPr marL="350520" marR="245745" indent="-337820" algn="just">
              <a:lnSpc>
                <a:spcPct val="80000"/>
              </a:lnSpc>
              <a:spcBef>
                <a:spcPts val="620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-5" dirty="0">
                <a:latin typeface="Century Gothic"/>
                <a:cs typeface="Century Gothic"/>
              </a:rPr>
              <a:t>Özel eğitim ihtiyacı </a:t>
            </a:r>
            <a:r>
              <a:rPr sz="2450" spc="5" dirty="0">
                <a:latin typeface="Century Gothic"/>
                <a:cs typeface="Century Gothic"/>
              </a:rPr>
              <a:t>olan </a:t>
            </a:r>
            <a:r>
              <a:rPr sz="2450" dirty="0">
                <a:latin typeface="Century Gothic"/>
                <a:cs typeface="Century Gothic"/>
              </a:rPr>
              <a:t>öğrencilerin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spc="-5" dirty="0">
                <a:latin typeface="Century Gothic"/>
                <a:cs typeface="Century Gothic"/>
              </a:rPr>
              <a:t>giriş </a:t>
            </a:r>
            <a:r>
              <a:rPr sz="2450" dirty="0">
                <a:latin typeface="Century Gothic"/>
                <a:cs typeface="Century Gothic"/>
              </a:rPr>
              <a:t>belgesinde,  kimlik bilgilerinin yanında </a:t>
            </a:r>
            <a:r>
              <a:rPr sz="2450" spc="5" dirty="0">
                <a:latin typeface="Century Gothic"/>
                <a:cs typeface="Century Gothic"/>
              </a:rPr>
              <a:t>sınavda alacağı </a:t>
            </a:r>
            <a:r>
              <a:rPr sz="2450" spc="-5" dirty="0">
                <a:latin typeface="Century Gothic"/>
                <a:cs typeface="Century Gothic"/>
              </a:rPr>
              <a:t>özel </a:t>
            </a:r>
            <a:r>
              <a:rPr sz="2450" spc="-10" dirty="0">
                <a:latin typeface="Century Gothic"/>
                <a:cs typeface="Century Gothic"/>
              </a:rPr>
              <a:t>hizmet  </a:t>
            </a:r>
            <a:r>
              <a:rPr sz="2450" dirty="0">
                <a:latin typeface="Century Gothic"/>
                <a:cs typeface="Century Gothic"/>
              </a:rPr>
              <a:t>durumu </a:t>
            </a:r>
            <a:r>
              <a:rPr sz="2450" spc="-5" dirty="0">
                <a:latin typeface="Century Gothic"/>
                <a:cs typeface="Century Gothic"/>
              </a:rPr>
              <a:t>yer</a:t>
            </a:r>
            <a:r>
              <a:rPr sz="2450" spc="-15" dirty="0">
                <a:latin typeface="Century Gothic"/>
                <a:cs typeface="Century Gothic"/>
              </a:rPr>
              <a:t> </a:t>
            </a:r>
            <a:r>
              <a:rPr sz="2450" spc="5" dirty="0" err="1">
                <a:latin typeface="Century Gothic"/>
                <a:cs typeface="Century Gothic"/>
              </a:rPr>
              <a:t>alacaktır</a:t>
            </a:r>
            <a:r>
              <a:rPr sz="2450" spc="5" dirty="0" smtClean="0">
                <a:latin typeface="Century Gothic"/>
                <a:cs typeface="Century Gothic"/>
              </a:rPr>
              <a:t>.</a:t>
            </a:r>
            <a:endParaRPr lang="tr-TR" sz="2450" spc="5" dirty="0" smtClean="0">
              <a:latin typeface="Century Gothic"/>
              <a:cs typeface="Century Gothic"/>
            </a:endParaRPr>
          </a:p>
          <a:p>
            <a:pPr marL="812800" marR="245745" lvl="1" indent="-342900" algn="just">
              <a:lnSpc>
                <a:spcPct val="80000"/>
              </a:lnSpc>
              <a:spcBef>
                <a:spcPts val="620"/>
              </a:spcBef>
              <a:buClr>
                <a:srgbClr val="FF378B"/>
              </a:buClr>
              <a:buSzPct val="79591"/>
              <a:buFont typeface="Wingdings" panose="05000000000000000000" pitchFamily="2" charset="2"/>
              <a:buChar char="Ø"/>
              <a:tabLst>
                <a:tab pos="351155" algn="l"/>
              </a:tabLst>
            </a:pPr>
            <a:r>
              <a:rPr lang="tr-TR" sz="2450" spc="5" dirty="0" smtClean="0">
                <a:solidFill>
                  <a:srgbClr val="0070C0"/>
                </a:solidFill>
                <a:latin typeface="Century Gothic"/>
                <a:cs typeface="Century Gothic"/>
              </a:rPr>
              <a:t>Ayşe Ilıcak İmam Hatip Ortaokulu 3 Öğrenci kodlayıcı ve ek süre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2271711" y="895814"/>
            <a:ext cx="842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ln>
                  <a:solidFill>
                    <a:schemeClr val="tx1"/>
                  </a:solidFill>
                </a:ln>
                <a:solidFill>
                  <a:srgbClr val="FF378B"/>
                </a:solidFill>
              </a:rPr>
              <a:t>SINAV ÖNCESİ</a:t>
            </a:r>
            <a:endParaRPr lang="tr-TR" sz="2800" b="1" dirty="0">
              <a:ln>
                <a:solidFill>
                  <a:schemeClr val="tx1"/>
                </a:solidFill>
              </a:ln>
              <a:solidFill>
                <a:srgbClr val="FF378B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9616" y="3115564"/>
            <a:ext cx="8019286" cy="1014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777748"/>
            <a:ext cx="53766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77748"/>
            <a:ext cx="10692384" cy="60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30400" y="1057499"/>
            <a:ext cx="8034526" cy="1011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155700" y="2336483"/>
            <a:ext cx="9204960" cy="418896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0520" marR="210185" indent="-337820" algn="just">
              <a:lnSpc>
                <a:spcPct val="100200"/>
              </a:lnSpc>
              <a:spcBef>
                <a:spcPts val="58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sz="2450" spc="5" dirty="0" smtClean="0">
                <a:latin typeface="Century Gothic"/>
                <a:cs typeface="Century Gothic"/>
              </a:rPr>
              <a:t>Salon </a:t>
            </a:r>
            <a:r>
              <a:rPr sz="2450" dirty="0">
                <a:latin typeface="Century Gothic"/>
                <a:cs typeface="Century Gothic"/>
              </a:rPr>
              <a:t>görevlilerinin </a:t>
            </a:r>
            <a:r>
              <a:rPr sz="2450" spc="5" dirty="0">
                <a:latin typeface="Century Gothic"/>
                <a:cs typeface="Century Gothic"/>
              </a:rPr>
              <a:t>sınav salonlarına </a:t>
            </a:r>
            <a:r>
              <a:rPr sz="2450" spc="-5" dirty="0">
                <a:latin typeface="Century Gothic"/>
                <a:cs typeface="Century Gothic"/>
              </a:rPr>
              <a:t>cep </a:t>
            </a:r>
            <a:r>
              <a:rPr sz="2450" dirty="0">
                <a:latin typeface="Century Gothic"/>
                <a:cs typeface="Century Gothic"/>
              </a:rPr>
              <a:t>telefonu </a:t>
            </a:r>
            <a:r>
              <a:rPr sz="2450" spc="5" dirty="0">
                <a:latin typeface="Century Gothic"/>
                <a:cs typeface="Century Gothic"/>
              </a:rPr>
              <a:t>ile  </a:t>
            </a:r>
            <a:r>
              <a:rPr sz="2450" dirty="0">
                <a:latin typeface="Century Gothic"/>
                <a:cs typeface="Century Gothic"/>
              </a:rPr>
              <a:t>girmeleri </a:t>
            </a:r>
            <a:r>
              <a:rPr sz="2450" spc="5" dirty="0">
                <a:latin typeface="Century Gothic"/>
                <a:cs typeface="Century Gothic"/>
              </a:rPr>
              <a:t>yasaktır, salon </a:t>
            </a:r>
            <a:r>
              <a:rPr sz="2450" dirty="0">
                <a:latin typeface="Century Gothic"/>
                <a:cs typeface="Century Gothic"/>
              </a:rPr>
              <a:t>görevlilerinin </a:t>
            </a:r>
            <a:r>
              <a:rPr sz="2450" spc="-5" dirty="0">
                <a:latin typeface="Century Gothic"/>
                <a:cs typeface="Century Gothic"/>
              </a:rPr>
              <a:t>cep </a:t>
            </a:r>
            <a:r>
              <a:rPr sz="2450" dirty="0">
                <a:latin typeface="Century Gothic"/>
                <a:cs typeface="Century Gothic"/>
              </a:rPr>
              <a:t>telefonu ve  </a:t>
            </a:r>
            <a:r>
              <a:rPr sz="2450" spc="-5" dirty="0">
                <a:latin typeface="Century Gothic"/>
                <a:cs typeface="Century Gothic"/>
              </a:rPr>
              <a:t>benzeri </a:t>
            </a:r>
            <a:r>
              <a:rPr sz="2450" dirty="0">
                <a:latin typeface="Century Gothic"/>
                <a:cs typeface="Century Gothic"/>
              </a:rPr>
              <a:t>iletişim </a:t>
            </a:r>
            <a:r>
              <a:rPr sz="2450" spc="5" dirty="0">
                <a:latin typeface="Century Gothic"/>
                <a:cs typeface="Century Gothic"/>
              </a:rPr>
              <a:t>araçları ile sınav salonlarına </a:t>
            </a:r>
            <a:r>
              <a:rPr sz="2450" spc="-5" dirty="0">
                <a:latin typeface="Century Gothic"/>
                <a:cs typeface="Century Gothic"/>
              </a:rPr>
              <a:t>girmeyecek </a:t>
            </a:r>
            <a:r>
              <a:rPr sz="2450" dirty="0">
                <a:latin typeface="Century Gothic"/>
                <a:cs typeface="Century Gothic"/>
              </a:rPr>
              <a:t>ve  </a:t>
            </a:r>
            <a:r>
              <a:rPr sz="2450" spc="5" dirty="0">
                <a:latin typeface="Century Gothic"/>
                <a:cs typeface="Century Gothic"/>
              </a:rPr>
              <a:t>sınav </a:t>
            </a:r>
            <a:r>
              <a:rPr sz="2450" spc="-5" dirty="0">
                <a:latin typeface="Century Gothic"/>
                <a:cs typeface="Century Gothic"/>
              </a:rPr>
              <a:t>öncesinde </a:t>
            </a:r>
            <a:r>
              <a:rPr sz="2450" spc="5" dirty="0">
                <a:latin typeface="Century Gothic"/>
                <a:cs typeface="Century Gothic"/>
              </a:rPr>
              <a:t>yapılacak toplantılarda </a:t>
            </a:r>
            <a:r>
              <a:rPr sz="2450" dirty="0">
                <a:latin typeface="Century Gothic"/>
                <a:cs typeface="Century Gothic"/>
              </a:rPr>
              <a:t>bu husus </a:t>
            </a:r>
            <a:r>
              <a:rPr sz="2450" spc="5" dirty="0">
                <a:latin typeface="Century Gothic"/>
                <a:cs typeface="Century Gothic"/>
              </a:rPr>
              <a:t>özellikle  </a:t>
            </a:r>
            <a:r>
              <a:rPr sz="2450" dirty="0" err="1">
                <a:latin typeface="Century Gothic"/>
                <a:cs typeface="Century Gothic"/>
              </a:rPr>
              <a:t>belirtilecektir</a:t>
            </a:r>
            <a:r>
              <a:rPr sz="2450" dirty="0" smtClean="0">
                <a:latin typeface="Century Gothic"/>
                <a:cs typeface="Century Gothic"/>
              </a:rPr>
              <a:t>.</a:t>
            </a:r>
            <a:endParaRPr lang="tr-TR" sz="2450" dirty="0" smtClean="0">
              <a:latin typeface="Century Gothic"/>
              <a:cs typeface="Century Gothic"/>
            </a:endParaRPr>
          </a:p>
          <a:p>
            <a:pPr marL="350520" marR="210185" indent="-337820" algn="just">
              <a:lnSpc>
                <a:spcPct val="100200"/>
              </a:lnSpc>
              <a:spcBef>
                <a:spcPts val="585"/>
              </a:spcBef>
              <a:buClr>
                <a:srgbClr val="FF378B"/>
              </a:buClr>
              <a:buSzPct val="79591"/>
              <a:buFont typeface="Wingdings 2"/>
              <a:buChar char=""/>
              <a:tabLst>
                <a:tab pos="351155" algn="l"/>
              </a:tabLst>
            </a:pPr>
            <a:r>
              <a:rPr lang="tr-TR" sz="2400" dirty="0" smtClean="0">
                <a:cs typeface="Century Gothic"/>
              </a:rPr>
              <a:t>Salon </a:t>
            </a:r>
            <a:r>
              <a:rPr lang="tr-TR" sz="2400" spc="-10" dirty="0" smtClean="0">
                <a:cs typeface="Century Gothic"/>
              </a:rPr>
              <a:t>yoklama </a:t>
            </a:r>
            <a:r>
              <a:rPr lang="tr-TR" sz="2400" spc="-10" dirty="0">
                <a:cs typeface="Century Gothic"/>
              </a:rPr>
              <a:t>listelerini  </a:t>
            </a:r>
            <a:r>
              <a:rPr lang="tr-TR" sz="2400" spc="-5" dirty="0" smtClean="0">
                <a:cs typeface="Century Gothic"/>
              </a:rPr>
              <a:t>sistemden</a:t>
            </a:r>
            <a:r>
              <a:rPr lang="tr-TR" sz="2400" spc="-10" dirty="0" smtClean="0">
                <a:cs typeface="Century Gothic"/>
              </a:rPr>
              <a:t> </a:t>
            </a:r>
            <a:r>
              <a:rPr lang="tr-TR" sz="2400" spc="-10" dirty="0">
                <a:cs typeface="Century Gothic"/>
              </a:rPr>
              <a:t>alarak, sınavdan  </a:t>
            </a:r>
            <a:r>
              <a:rPr lang="tr-TR" sz="2400" spc="-15" dirty="0">
                <a:cs typeface="Century Gothic"/>
              </a:rPr>
              <a:t>en </a:t>
            </a:r>
            <a:r>
              <a:rPr lang="tr-TR" sz="2400" spc="-10" dirty="0">
                <a:cs typeface="Century Gothic"/>
              </a:rPr>
              <a:t>az 2 </a:t>
            </a:r>
            <a:r>
              <a:rPr lang="tr-TR" sz="2400" spc="10" dirty="0">
                <a:cs typeface="Century Gothic"/>
              </a:rPr>
              <a:t>(iki) </a:t>
            </a:r>
            <a:r>
              <a:rPr lang="tr-TR" sz="2400" spc="-10" dirty="0">
                <a:cs typeface="Century Gothic"/>
              </a:rPr>
              <a:t>gün önce </a:t>
            </a:r>
            <a:r>
              <a:rPr lang="tr-TR" sz="2400" spc="-5" dirty="0">
                <a:cs typeface="Century Gothic"/>
              </a:rPr>
              <a:t>öğrencilerin </a:t>
            </a:r>
            <a:r>
              <a:rPr lang="tr-TR" sz="2400" spc="-10" dirty="0">
                <a:cs typeface="Century Gothic"/>
              </a:rPr>
              <a:t>görebilecekleri</a:t>
            </a:r>
            <a:r>
              <a:rPr lang="tr-TR" sz="2400" spc="-400" dirty="0">
                <a:cs typeface="Century Gothic"/>
              </a:rPr>
              <a:t> </a:t>
            </a:r>
            <a:r>
              <a:rPr lang="tr-TR" sz="2400" spc="-10" dirty="0">
                <a:cs typeface="Century Gothic"/>
              </a:rPr>
              <a:t>uygun  </a:t>
            </a:r>
            <a:r>
              <a:rPr lang="tr-TR" sz="2400" spc="15" dirty="0">
                <a:cs typeface="Century Gothic"/>
              </a:rPr>
              <a:t>bir </a:t>
            </a:r>
            <a:r>
              <a:rPr lang="tr-TR" sz="2400" spc="-15" dirty="0">
                <a:cs typeface="Century Gothic"/>
              </a:rPr>
              <a:t>yerde </a:t>
            </a:r>
            <a:r>
              <a:rPr lang="tr-TR" sz="2400" spc="10" dirty="0">
                <a:cs typeface="Century Gothic"/>
              </a:rPr>
              <a:t>ilan </a:t>
            </a:r>
            <a:r>
              <a:rPr lang="tr-TR" sz="2400" spc="-15" dirty="0">
                <a:cs typeface="Century Gothic"/>
              </a:rPr>
              <a:t>eder. </a:t>
            </a:r>
            <a:r>
              <a:rPr lang="tr-TR" sz="2400" spc="-5" dirty="0">
                <a:cs typeface="Century Gothic"/>
              </a:rPr>
              <a:t>Sınav </a:t>
            </a:r>
            <a:r>
              <a:rPr lang="tr-TR" sz="2400" spc="-10" dirty="0">
                <a:cs typeface="Century Gothic"/>
              </a:rPr>
              <a:t>salonlarını </a:t>
            </a:r>
            <a:r>
              <a:rPr lang="tr-TR" sz="2400" dirty="0">
                <a:cs typeface="Century Gothic"/>
              </a:rPr>
              <a:t>ve </a:t>
            </a:r>
            <a:r>
              <a:rPr lang="tr-TR" sz="2400" spc="-10" dirty="0">
                <a:cs typeface="Century Gothic"/>
              </a:rPr>
              <a:t>salondaki </a:t>
            </a:r>
            <a:r>
              <a:rPr lang="tr-TR" sz="2400" spc="-5" dirty="0">
                <a:cs typeface="Century Gothic"/>
              </a:rPr>
              <a:t>sıraları, </a:t>
            </a:r>
            <a:r>
              <a:rPr lang="tr-TR" sz="2400" spc="-10" dirty="0" smtClean="0">
                <a:cs typeface="Century Gothic"/>
              </a:rPr>
              <a:t>oturma </a:t>
            </a:r>
            <a:r>
              <a:rPr lang="tr-TR" sz="2400" spc="-5" dirty="0">
                <a:cs typeface="Century Gothic"/>
              </a:rPr>
              <a:t>planı </a:t>
            </a:r>
            <a:r>
              <a:rPr lang="tr-TR" sz="2400" spc="-10" dirty="0">
                <a:cs typeface="Century Gothic"/>
              </a:rPr>
              <a:t>doğrultusunda  numaralandırarak </a:t>
            </a:r>
            <a:r>
              <a:rPr lang="tr-TR" sz="2400" spc="-5" dirty="0">
                <a:cs typeface="Century Gothic"/>
              </a:rPr>
              <a:t>sınavdan </a:t>
            </a:r>
            <a:r>
              <a:rPr lang="tr-TR" sz="2400" spc="-10" dirty="0">
                <a:cs typeface="Century Gothic"/>
              </a:rPr>
              <a:t>1 </a:t>
            </a:r>
            <a:r>
              <a:rPr lang="tr-TR" sz="2400" dirty="0">
                <a:cs typeface="Century Gothic"/>
              </a:rPr>
              <a:t>(bir) </a:t>
            </a:r>
            <a:r>
              <a:rPr lang="tr-TR" sz="2400" spc="-10" dirty="0">
                <a:cs typeface="Century Gothic"/>
              </a:rPr>
              <a:t>gün önce </a:t>
            </a:r>
            <a:r>
              <a:rPr lang="tr-TR" sz="2400" spc="-5" dirty="0">
                <a:cs typeface="Century Gothic"/>
              </a:rPr>
              <a:t>hazır  </a:t>
            </a:r>
            <a:r>
              <a:rPr lang="tr-TR" sz="2400" spc="-10" dirty="0">
                <a:cs typeface="Century Gothic"/>
              </a:rPr>
              <a:t>duruma gelmesini </a:t>
            </a:r>
            <a:r>
              <a:rPr lang="tr-TR" sz="2400" spc="-15" dirty="0">
                <a:cs typeface="Century Gothic"/>
              </a:rPr>
              <a:t>sağlayacak </a:t>
            </a:r>
            <a:r>
              <a:rPr lang="tr-TR" sz="2400" spc="-10" dirty="0">
                <a:cs typeface="Century Gothic"/>
              </a:rPr>
              <a:t>ve </a:t>
            </a:r>
            <a:r>
              <a:rPr lang="tr-TR" sz="2400" spc="-5" dirty="0">
                <a:cs typeface="Century Gothic"/>
              </a:rPr>
              <a:t>sınav süresince  salonları </a:t>
            </a:r>
            <a:r>
              <a:rPr lang="tr-TR" sz="2400" spc="-10" dirty="0">
                <a:cs typeface="Century Gothic"/>
              </a:rPr>
              <a:t>kontrol</a:t>
            </a:r>
            <a:r>
              <a:rPr lang="tr-TR" sz="2400" spc="-125" dirty="0">
                <a:cs typeface="Century Gothic"/>
              </a:rPr>
              <a:t> </a:t>
            </a:r>
            <a:r>
              <a:rPr lang="tr-TR" sz="2400" spc="-10" dirty="0">
                <a:cs typeface="Century Gothic"/>
              </a:rPr>
              <a:t>edecektir</a:t>
            </a:r>
            <a:r>
              <a:rPr lang="tr-TR" sz="2400" spc="-10" dirty="0" smtClean="0">
                <a:cs typeface="Century Gothic"/>
              </a:rPr>
              <a:t>.</a:t>
            </a:r>
            <a:endParaRPr sz="2450" dirty="0">
              <a:latin typeface="Century Gothic"/>
              <a:cs typeface="Century Gothic"/>
            </a:endParaRPr>
          </a:p>
        </p:txBody>
      </p:sp>
      <p:pic>
        <p:nvPicPr>
          <p:cNvPr id="6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-188065"/>
            <a:ext cx="2025650" cy="20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551</TotalTime>
  <Words>1746</Words>
  <Application>Microsoft Office PowerPoint</Application>
  <PresentationFormat>Özel</PresentationFormat>
  <Paragraphs>118</Paragraphs>
  <Slides>37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Duman</vt:lpstr>
      <vt:lpstr>PowerPoint Sunusu</vt:lpstr>
      <vt:lpstr>Toplantı Amacı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Yedek Gözetmenin Görevleri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DİKKAT!!!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Ibrahim DEMIRCAN</dc:creator>
  <cp:lastModifiedBy>HakanMETE</cp:lastModifiedBy>
  <cp:revision>37</cp:revision>
  <cp:lastPrinted>2019-05-30T08:08:03Z</cp:lastPrinted>
  <dcterms:created xsi:type="dcterms:W3CDTF">2019-05-28T08:48:37Z</dcterms:created>
  <dcterms:modified xsi:type="dcterms:W3CDTF">2019-05-30T11:17:46Z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2019-05-22T00:00:00Z</vt:filetime>
  </property>
  <property fmtid="{D5CDD505-2E9C-101B-9397-08002B2CF9AE}" pid="3" name="LastSaved">
    <vt:filetime>2019-05-22T00:00:00Z</vt:filetime>
  </property>
</Properties>
</file>